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8"/>
  </p:notesMasterIdLst>
  <p:sldIdLst>
    <p:sldId id="256" r:id="rId2"/>
    <p:sldId id="348" r:id="rId3"/>
    <p:sldId id="349" r:id="rId4"/>
    <p:sldId id="257" r:id="rId5"/>
    <p:sldId id="258" r:id="rId6"/>
    <p:sldId id="259" r:id="rId7"/>
    <p:sldId id="260" r:id="rId8"/>
    <p:sldId id="261" r:id="rId9"/>
    <p:sldId id="264" r:id="rId10"/>
    <p:sldId id="265" r:id="rId11"/>
    <p:sldId id="266" r:id="rId12"/>
    <p:sldId id="267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8" r:id="rId28"/>
    <p:sldId id="329" r:id="rId29"/>
    <p:sldId id="332" r:id="rId30"/>
    <p:sldId id="333" r:id="rId31"/>
    <p:sldId id="350" r:id="rId32"/>
    <p:sldId id="351" r:id="rId33"/>
    <p:sldId id="334" r:id="rId34"/>
    <p:sldId id="335" r:id="rId35"/>
    <p:sldId id="336" r:id="rId36"/>
    <p:sldId id="337" r:id="rId37"/>
    <p:sldId id="338" r:id="rId38"/>
    <p:sldId id="339" r:id="rId39"/>
    <p:sldId id="340" r:id="rId40"/>
    <p:sldId id="341" r:id="rId41"/>
    <p:sldId id="342" r:id="rId42"/>
    <p:sldId id="343" r:id="rId43"/>
    <p:sldId id="344" r:id="rId44"/>
    <p:sldId id="345" r:id="rId45"/>
    <p:sldId id="346" r:id="rId46"/>
    <p:sldId id="347" r:id="rId47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584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3D10E-1AC5-4FE9-BB9A-3CCEC5AF4B30}" type="datetimeFigureOut">
              <a:rPr lang="en-IN" smtClean="0"/>
              <a:t>02-08-2022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98AAAD-EE37-4130-9A39-27E45EDEE8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573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2" name="Google Shape;902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91d9a31d26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4" name="Google Shape;924;g91d9a31d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91d9a31d26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3" name="Google Shape;933;g91d9a31d2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47026" y="630444"/>
            <a:ext cx="7764346" cy="942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" y="457200"/>
            <a:ext cx="9144000" cy="38328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5544311" y="438912"/>
            <a:ext cx="4076700" cy="3390900"/>
          </a:xfrm>
          <a:custGeom>
            <a:avLst/>
            <a:gdLst/>
            <a:ahLst/>
            <a:cxnLst/>
            <a:rect l="l" t="t" r="r" b="b"/>
            <a:pathLst>
              <a:path w="4076700" h="3390900">
                <a:moveTo>
                  <a:pt x="0" y="0"/>
                </a:moveTo>
                <a:lnTo>
                  <a:pt x="4076700" y="0"/>
                </a:lnTo>
                <a:lnTo>
                  <a:pt x="4076700" y="3390900"/>
                </a:lnTo>
                <a:lnTo>
                  <a:pt x="0" y="3390900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57200" y="4264152"/>
            <a:ext cx="5108447" cy="30510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57200" y="6946392"/>
            <a:ext cx="2057400" cy="368935"/>
          </a:xfrm>
          <a:custGeom>
            <a:avLst/>
            <a:gdLst/>
            <a:ahLst/>
            <a:cxnLst/>
            <a:rect l="l" t="t" r="r" b="b"/>
            <a:pathLst>
              <a:path w="2057400" h="368934">
                <a:moveTo>
                  <a:pt x="2057400" y="368807"/>
                </a:moveTo>
                <a:lnTo>
                  <a:pt x="0" y="368807"/>
                </a:lnTo>
                <a:lnTo>
                  <a:pt x="0" y="0"/>
                </a:lnTo>
                <a:lnTo>
                  <a:pt x="2057400" y="0"/>
                </a:lnTo>
                <a:lnTo>
                  <a:pt x="2057400" y="368807"/>
                </a:lnTo>
                <a:close/>
              </a:path>
            </a:pathLst>
          </a:custGeom>
          <a:solidFill>
            <a:srgbClr val="91C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1_Two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1"/>
          <p:cNvSpPr txBox="1">
            <a:spLocks noGrp="1"/>
          </p:cNvSpPr>
          <p:nvPr>
            <p:ph type="title"/>
          </p:nvPr>
        </p:nvSpPr>
        <p:spPr>
          <a:xfrm>
            <a:off x="447040" y="259080"/>
            <a:ext cx="854964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1"/>
          <p:cNvSpPr txBox="1">
            <a:spLocks noGrp="1"/>
          </p:cNvSpPr>
          <p:nvPr>
            <p:ph type="body" idx="1"/>
          </p:nvPr>
        </p:nvSpPr>
        <p:spPr>
          <a:xfrm>
            <a:off x="419100" y="1899920"/>
            <a:ext cx="4456430" cy="500888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02920" lvl="0" indent="-447040" algn="l">
              <a:lnSpc>
                <a:spcPct val="100000"/>
              </a:lnSpc>
              <a:spcBef>
                <a:spcPts val="616"/>
              </a:spcBef>
              <a:spcAft>
                <a:spcPts val="0"/>
              </a:spcAft>
              <a:buSzPts val="2800"/>
              <a:buChar char="●"/>
              <a:defRPr sz="3080"/>
            </a:lvl1pPr>
            <a:lvl2pPr marL="1005840" lvl="1" indent="-419100" algn="l">
              <a:lnSpc>
                <a:spcPct val="100000"/>
              </a:lnSpc>
              <a:spcBef>
                <a:spcPts val="528"/>
              </a:spcBef>
              <a:spcAft>
                <a:spcPts val="0"/>
              </a:spcAft>
              <a:buSzPts val="2400"/>
              <a:buChar char="●"/>
              <a:defRPr sz="2640"/>
            </a:lvl2pPr>
            <a:lvl3pPr marL="1508760" lvl="2" indent="-39116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00"/>
              <a:buChar char="●"/>
              <a:defRPr sz="2200"/>
            </a:lvl3pPr>
            <a:lvl4pPr marL="2011680" lvl="3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•"/>
              <a:defRPr sz="1980"/>
            </a:lvl4pPr>
            <a:lvl5pPr marL="2514600" lvl="4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5pPr>
            <a:lvl6pPr marL="3017520" lvl="5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6pPr>
            <a:lvl7pPr marL="3520440" lvl="6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7pPr>
            <a:lvl8pPr marL="4023360" lvl="7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8pPr>
            <a:lvl9pPr marL="4526280" lvl="8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9pPr>
          </a:lstStyle>
          <a:p>
            <a:endParaRPr/>
          </a:p>
        </p:txBody>
      </p:sp>
      <p:sp>
        <p:nvSpPr>
          <p:cNvPr id="47" name="Google Shape;47;p101"/>
          <p:cNvSpPr txBox="1">
            <a:spLocks noGrp="1"/>
          </p:cNvSpPr>
          <p:nvPr>
            <p:ph type="body" idx="2"/>
          </p:nvPr>
        </p:nvSpPr>
        <p:spPr>
          <a:xfrm>
            <a:off x="5043170" y="1899920"/>
            <a:ext cx="4456430" cy="500888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02920" lvl="0" indent="-447040" algn="l">
              <a:lnSpc>
                <a:spcPct val="100000"/>
              </a:lnSpc>
              <a:spcBef>
                <a:spcPts val="616"/>
              </a:spcBef>
              <a:spcAft>
                <a:spcPts val="0"/>
              </a:spcAft>
              <a:buSzPts val="2800"/>
              <a:buChar char="●"/>
              <a:defRPr sz="3080"/>
            </a:lvl1pPr>
            <a:lvl2pPr marL="1005840" lvl="1" indent="-419100" algn="l">
              <a:lnSpc>
                <a:spcPct val="100000"/>
              </a:lnSpc>
              <a:spcBef>
                <a:spcPts val="528"/>
              </a:spcBef>
              <a:spcAft>
                <a:spcPts val="0"/>
              </a:spcAft>
              <a:buSzPts val="2400"/>
              <a:buChar char="●"/>
              <a:defRPr sz="2640"/>
            </a:lvl2pPr>
            <a:lvl3pPr marL="1508760" lvl="2" indent="-39116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00"/>
              <a:buChar char="●"/>
              <a:defRPr sz="2200"/>
            </a:lvl3pPr>
            <a:lvl4pPr marL="2011680" lvl="3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•"/>
              <a:defRPr sz="1980"/>
            </a:lvl4pPr>
            <a:lvl5pPr marL="2514600" lvl="4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5pPr>
            <a:lvl6pPr marL="3017520" lvl="5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6pPr>
            <a:lvl7pPr marL="3520440" lvl="6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7pPr>
            <a:lvl8pPr marL="4023360" lvl="7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8pPr>
            <a:lvl9pPr marL="4526280" lvl="8" indent="-377190" algn="l">
              <a:lnSpc>
                <a:spcPct val="100000"/>
              </a:lnSpc>
              <a:spcBef>
                <a:spcPts val="396"/>
              </a:spcBef>
              <a:spcAft>
                <a:spcPts val="0"/>
              </a:spcAft>
              <a:buSzPts val="1800"/>
              <a:buFont typeface="Tahoma"/>
              <a:buChar char="–"/>
              <a:defRPr sz="1980"/>
            </a:lvl9pPr>
          </a:lstStyle>
          <a:p>
            <a:endParaRPr/>
          </a:p>
        </p:txBody>
      </p:sp>
      <p:sp>
        <p:nvSpPr>
          <p:cNvPr id="48" name="Google Shape;48;p101"/>
          <p:cNvSpPr txBox="1">
            <a:spLocks noGrp="1"/>
          </p:cNvSpPr>
          <p:nvPr>
            <p:ph type="dt" idx="10"/>
          </p:nvPr>
        </p:nvSpPr>
        <p:spPr>
          <a:xfrm>
            <a:off x="474980" y="7059930"/>
            <a:ext cx="2095500" cy="51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1"/>
          <p:cNvSpPr txBox="1">
            <a:spLocks noGrp="1"/>
          </p:cNvSpPr>
          <p:nvPr>
            <p:ph type="ftr" idx="11"/>
          </p:nvPr>
        </p:nvSpPr>
        <p:spPr>
          <a:xfrm>
            <a:off x="3436620" y="7059930"/>
            <a:ext cx="3185160" cy="51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770"/>
              </a:spcBef>
              <a:spcAft>
                <a:spcPts val="0"/>
              </a:spcAft>
              <a:buSzPts val="1400"/>
              <a:buNone/>
              <a:defRPr sz="154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01"/>
          <p:cNvSpPr txBox="1">
            <a:spLocks noGrp="1"/>
          </p:cNvSpPr>
          <p:nvPr>
            <p:ph type="sldNum" idx="12"/>
          </p:nvPr>
        </p:nvSpPr>
        <p:spPr>
          <a:xfrm>
            <a:off x="7404100" y="7059930"/>
            <a:ext cx="2095500" cy="51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54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367027" y="1766316"/>
            <a:ext cx="8234172" cy="33784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44336" y="644076"/>
            <a:ext cx="8169726" cy="11233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00100" y="2129027"/>
            <a:ext cx="4166870" cy="5038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8/2/2022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639028" y="6864048"/>
            <a:ext cx="279400" cy="278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126364">
              <a:lnSpc>
                <a:spcPts val="2065"/>
              </a:lnSpc>
            </a:pPr>
            <a:fld id="{81D60167-4931-47E6-BA6A-407CBD079E47}" type="slidenum">
              <a:rPr dirty="0"/>
              <a:pPr marL="126364">
                <a:lnSpc>
                  <a:spcPts val="2065"/>
                </a:lnSpc>
              </a:p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67027" y="2281427"/>
            <a:ext cx="8234172" cy="3378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686250" y="6923040"/>
            <a:ext cx="12509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5D564D"/>
                </a:solidFill>
                <a:latin typeface="Arial"/>
                <a:cs typeface="Arial"/>
              </a:rPr>
              <a:t>1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4800" y="952150"/>
            <a:ext cx="9448800" cy="16671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ts val="4320"/>
              </a:lnSpc>
              <a:spcBef>
                <a:spcPts val="100"/>
              </a:spcBef>
            </a:pP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15B11CI412</a:t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spc="-5" dirty="0">
                <a:latin typeface="Arial Black"/>
                <a:cs typeface="Arial Black"/>
              </a:rPr>
              <a:t>Operating </a:t>
            </a:r>
            <a:r>
              <a:rPr dirty="0">
                <a:latin typeface="Arial Black"/>
                <a:cs typeface="Arial Black"/>
              </a:rPr>
              <a:t>Systems &amp;</a:t>
            </a:r>
            <a:r>
              <a:rPr spc="-85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System  </a:t>
            </a:r>
            <a:r>
              <a:rPr spc="-5" dirty="0">
                <a:latin typeface="Arial Black"/>
                <a:cs typeface="Arial Black"/>
              </a:rPr>
              <a:t>Programming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819400" y="3541234"/>
            <a:ext cx="3901976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latin typeface="Arial Black"/>
                <a:cs typeface="Arial Black"/>
              </a:rPr>
              <a:t>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Black"/>
                <a:cs typeface="Arial Black"/>
              </a:rPr>
              <a:t>Why </a:t>
            </a:r>
            <a:r>
              <a:rPr spc="-5" dirty="0">
                <a:latin typeface="Arial Black"/>
                <a:cs typeface="Arial Black"/>
              </a:rPr>
              <a:t>should </a:t>
            </a:r>
            <a:r>
              <a:rPr dirty="0">
                <a:latin typeface="Arial Black"/>
                <a:cs typeface="Arial Black"/>
              </a:rPr>
              <a:t>I </a:t>
            </a:r>
            <a:r>
              <a:rPr spc="-10" dirty="0">
                <a:latin typeface="Arial Black"/>
                <a:cs typeface="Arial Black"/>
              </a:rPr>
              <a:t>study </a:t>
            </a:r>
            <a:r>
              <a:rPr spc="-5" dirty="0">
                <a:latin typeface="Arial Black"/>
                <a:cs typeface="Arial Black"/>
              </a:rPr>
              <a:t>Operating  Systems?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10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75713" y="2165096"/>
            <a:ext cx="7623175" cy="4370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10" dirty="0">
                <a:latin typeface="Tahoma"/>
                <a:cs typeface="Tahoma"/>
              </a:rPr>
              <a:t>Need </a:t>
            </a:r>
            <a:r>
              <a:rPr sz="2400" spc="5" dirty="0">
                <a:latin typeface="Tahoma"/>
                <a:cs typeface="Tahoma"/>
              </a:rPr>
              <a:t>to </a:t>
            </a:r>
            <a:r>
              <a:rPr sz="2400" spc="-5" dirty="0">
                <a:latin typeface="Tahoma"/>
                <a:cs typeface="Tahoma"/>
              </a:rPr>
              <a:t>understand interaction between </a:t>
            </a:r>
            <a:r>
              <a:rPr sz="2400" spc="5" dirty="0">
                <a:latin typeface="Tahoma"/>
                <a:cs typeface="Tahoma"/>
              </a:rPr>
              <a:t>the </a:t>
            </a:r>
            <a:r>
              <a:rPr sz="2400" dirty="0">
                <a:latin typeface="Tahoma"/>
                <a:cs typeface="Tahoma"/>
              </a:rPr>
              <a:t>hardware  </a:t>
            </a:r>
            <a:r>
              <a:rPr sz="2400" spc="-5" dirty="0">
                <a:latin typeface="Tahoma"/>
                <a:cs typeface="Tahoma"/>
              </a:rPr>
              <a:t>and</a:t>
            </a:r>
            <a:r>
              <a:rPr sz="2400" spc="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applications</a:t>
            </a:r>
            <a:endParaRPr sz="2400">
              <a:latin typeface="Tahoma"/>
              <a:cs typeface="Tahoma"/>
            </a:endParaRPr>
          </a:p>
          <a:p>
            <a:pPr marL="698500" lvl="1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2000" spc="-5" dirty="0">
                <a:latin typeface="Tahoma"/>
                <a:cs typeface="Tahoma"/>
              </a:rPr>
              <a:t>New applications, new</a:t>
            </a:r>
            <a:r>
              <a:rPr sz="200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hardware..</a:t>
            </a:r>
            <a:endParaRPr sz="2000">
              <a:latin typeface="Tahoma"/>
              <a:cs typeface="Tahoma"/>
            </a:endParaRPr>
          </a:p>
          <a:p>
            <a:pPr marL="698500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2000" spc="-5" dirty="0">
                <a:latin typeface="Tahoma"/>
                <a:cs typeface="Tahoma"/>
              </a:rPr>
              <a:t>Inherent aspect of </a:t>
            </a:r>
            <a:r>
              <a:rPr sz="2000" dirty="0">
                <a:latin typeface="Tahoma"/>
                <a:cs typeface="Tahoma"/>
              </a:rPr>
              <a:t>society</a:t>
            </a:r>
            <a:r>
              <a:rPr sz="2000" spc="-2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today</a:t>
            </a:r>
            <a:endParaRPr sz="2000">
              <a:latin typeface="Tahoma"/>
              <a:cs typeface="Tahoma"/>
            </a:endParaRPr>
          </a:p>
          <a:p>
            <a:pPr marL="299085" marR="333375" indent="-28702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10" dirty="0">
                <a:latin typeface="Tahoma"/>
                <a:cs typeface="Tahoma"/>
              </a:rPr>
              <a:t>Need </a:t>
            </a:r>
            <a:r>
              <a:rPr sz="2400" spc="5" dirty="0">
                <a:latin typeface="Tahoma"/>
                <a:cs typeface="Tahoma"/>
              </a:rPr>
              <a:t>to </a:t>
            </a:r>
            <a:r>
              <a:rPr sz="2400" spc="-5" dirty="0">
                <a:latin typeface="Tahoma"/>
                <a:cs typeface="Tahoma"/>
              </a:rPr>
              <a:t>understand basic </a:t>
            </a:r>
            <a:r>
              <a:rPr sz="2400" dirty="0">
                <a:latin typeface="Tahoma"/>
                <a:cs typeface="Tahoma"/>
              </a:rPr>
              <a:t>principles </a:t>
            </a:r>
            <a:r>
              <a:rPr sz="2400" spc="-5" dirty="0">
                <a:latin typeface="Tahoma"/>
                <a:cs typeface="Tahoma"/>
              </a:rPr>
              <a:t>in the design </a:t>
            </a:r>
            <a:r>
              <a:rPr sz="2400" spc="5" dirty="0">
                <a:latin typeface="Tahoma"/>
                <a:cs typeface="Tahoma"/>
              </a:rPr>
              <a:t>of  </a:t>
            </a:r>
            <a:r>
              <a:rPr sz="2400" spc="-5" dirty="0">
                <a:latin typeface="Tahoma"/>
                <a:cs typeface="Tahoma"/>
              </a:rPr>
              <a:t>computer</a:t>
            </a:r>
            <a:r>
              <a:rPr sz="2400" spc="-3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698500" lvl="1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2000" spc="-5" dirty="0">
                <a:latin typeface="Tahoma"/>
                <a:cs typeface="Tahoma"/>
              </a:rPr>
              <a:t>efficient </a:t>
            </a:r>
            <a:r>
              <a:rPr sz="2000" dirty="0">
                <a:latin typeface="Tahoma"/>
                <a:cs typeface="Tahoma"/>
              </a:rPr>
              <a:t>resource </a:t>
            </a:r>
            <a:r>
              <a:rPr sz="2000" spc="-5" dirty="0">
                <a:latin typeface="Tahoma"/>
                <a:cs typeface="Tahoma"/>
              </a:rPr>
              <a:t>management, security,</a:t>
            </a:r>
            <a:r>
              <a:rPr sz="2000" spc="-6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flexibility</a:t>
            </a:r>
            <a:endParaRPr sz="2000">
              <a:latin typeface="Tahoma"/>
              <a:cs typeface="Tahoma"/>
            </a:endParaRPr>
          </a:p>
          <a:p>
            <a:pPr marL="299085" indent="-28702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5" dirty="0">
                <a:latin typeface="Tahoma"/>
                <a:cs typeface="Tahoma"/>
              </a:rPr>
              <a:t>Increasing need </a:t>
            </a:r>
            <a:r>
              <a:rPr sz="2400" spc="5" dirty="0">
                <a:latin typeface="Tahoma"/>
                <a:cs typeface="Tahoma"/>
              </a:rPr>
              <a:t>for </a:t>
            </a:r>
            <a:r>
              <a:rPr sz="2400" spc="-5" dirty="0">
                <a:latin typeface="Tahoma"/>
                <a:cs typeface="Tahoma"/>
              </a:rPr>
              <a:t>specialized operating</a:t>
            </a:r>
            <a:r>
              <a:rPr sz="2400" spc="-2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698500" marR="242570" lvl="1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2000" spc="-5" dirty="0">
                <a:latin typeface="Tahoma"/>
                <a:cs typeface="Tahoma"/>
              </a:rPr>
              <a:t>e.g. embedded operating </a:t>
            </a:r>
            <a:r>
              <a:rPr sz="2000" dirty="0">
                <a:latin typeface="Tahoma"/>
                <a:cs typeface="Tahoma"/>
              </a:rPr>
              <a:t>systems </a:t>
            </a:r>
            <a:r>
              <a:rPr sz="2000" spc="-5" dirty="0">
                <a:latin typeface="Tahoma"/>
                <a:cs typeface="Tahoma"/>
              </a:rPr>
              <a:t>for devices </a:t>
            </a:r>
            <a:r>
              <a:rPr sz="2000" dirty="0">
                <a:latin typeface="Tahoma"/>
                <a:cs typeface="Tahoma"/>
              </a:rPr>
              <a:t>- cell phones,  sensors and</a:t>
            </a:r>
            <a:r>
              <a:rPr sz="2000" spc="-95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controllers</a:t>
            </a:r>
            <a:endParaRPr sz="2000">
              <a:latin typeface="Tahoma"/>
              <a:cs typeface="Tahoma"/>
            </a:endParaRPr>
          </a:p>
          <a:p>
            <a:pPr marL="698500" marR="511809" lvl="1" indent="-229235">
              <a:lnSpc>
                <a:spcPct val="100000"/>
              </a:lnSpc>
              <a:spcBef>
                <a:spcPts val="409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2000" dirty="0">
                <a:latin typeface="Tahoma"/>
                <a:cs typeface="Tahoma"/>
              </a:rPr>
              <a:t>real-time </a:t>
            </a:r>
            <a:r>
              <a:rPr sz="2000" spc="-5" dirty="0">
                <a:latin typeface="Tahoma"/>
                <a:cs typeface="Tahoma"/>
              </a:rPr>
              <a:t>operating </a:t>
            </a:r>
            <a:r>
              <a:rPr sz="2000" dirty="0">
                <a:latin typeface="Tahoma"/>
                <a:cs typeface="Tahoma"/>
              </a:rPr>
              <a:t>systems - aircraft </a:t>
            </a:r>
            <a:r>
              <a:rPr sz="2000" spc="-5" dirty="0">
                <a:latin typeface="Tahoma"/>
                <a:cs typeface="Tahoma"/>
              </a:rPr>
              <a:t>control, multimedia  </a:t>
            </a:r>
            <a:r>
              <a:rPr sz="2000" dirty="0">
                <a:latin typeface="Tahoma"/>
                <a:cs typeface="Tahoma"/>
              </a:rPr>
              <a:t>services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366810"/>
            <a:ext cx="776922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Computer System </a:t>
            </a:r>
            <a:r>
              <a:rPr spc="-10" dirty="0">
                <a:latin typeface="Arial Black"/>
                <a:cs typeface="Arial Black"/>
              </a:rPr>
              <a:t>Architecture  </a:t>
            </a:r>
            <a:r>
              <a:rPr spc="-5" dirty="0">
                <a:latin typeface="Arial Black"/>
                <a:cs typeface="Arial Black"/>
              </a:rPr>
              <a:t>(traditional)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681227" y="1898904"/>
            <a:ext cx="8467725" cy="5321935"/>
            <a:chOff x="681227" y="1898904"/>
            <a:chExt cx="8467725" cy="5321935"/>
          </a:xfrm>
        </p:grpSpPr>
        <p:sp>
          <p:nvSpPr>
            <p:cNvPr id="4" name="object 4"/>
            <p:cNvSpPr/>
            <p:nvPr/>
          </p:nvSpPr>
          <p:spPr>
            <a:xfrm>
              <a:off x="3424427" y="1898904"/>
              <a:ext cx="5724144" cy="532180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81227" y="3349752"/>
              <a:ext cx="2723388" cy="18211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3911" y="1192804"/>
            <a:ext cx="38347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Systems</a:t>
            </a:r>
            <a:r>
              <a:rPr spc="-65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Today</a:t>
            </a:r>
          </a:p>
        </p:txBody>
      </p:sp>
      <p:sp>
        <p:nvSpPr>
          <p:cNvPr id="3" name="object 3"/>
          <p:cNvSpPr/>
          <p:nvPr/>
        </p:nvSpPr>
        <p:spPr>
          <a:xfrm>
            <a:off x="457200" y="1898904"/>
            <a:ext cx="9144000" cy="54162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791435" y="6883501"/>
            <a:ext cx="22479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sz="1400" spc="5" dirty="0">
                <a:solidFill>
                  <a:srgbClr val="5D564D"/>
                </a:solidFill>
                <a:latin typeface="Arial"/>
                <a:cs typeface="Arial"/>
              </a:rPr>
              <a:t>1</a:t>
            </a:r>
            <a:r>
              <a:rPr sz="1400" dirty="0">
                <a:solidFill>
                  <a:srgbClr val="5D564D"/>
                </a:solidFill>
                <a:latin typeface="Arial"/>
                <a:cs typeface="Arial"/>
              </a:rPr>
              <a:t>2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67" y="1256701"/>
            <a:ext cx="628396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>
                <a:latin typeface="Arial Black"/>
                <a:cs typeface="Arial Black"/>
              </a:rPr>
              <a:t>Operating </a:t>
            </a:r>
            <a:r>
              <a:rPr sz="3200" dirty="0">
                <a:latin typeface="Arial Black"/>
                <a:cs typeface="Arial Black"/>
              </a:rPr>
              <a:t>System</a:t>
            </a:r>
            <a:r>
              <a:rPr sz="3200" spc="-90" dirty="0">
                <a:latin typeface="Arial Black"/>
                <a:cs typeface="Arial Black"/>
              </a:rPr>
              <a:t> </a:t>
            </a:r>
            <a:r>
              <a:rPr sz="3200" dirty="0">
                <a:latin typeface="Arial Black"/>
                <a:cs typeface="Arial Black"/>
              </a:rPr>
              <a:t>Spectrum</a:t>
            </a:r>
            <a:endParaRPr sz="3200">
              <a:latin typeface="Arial Black"/>
              <a:cs typeface="Arial Black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9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93895"/>
            <a:ext cx="7757159" cy="374904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65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Monitors </a:t>
            </a:r>
            <a:r>
              <a:rPr sz="2800" spc="-10" dirty="0">
                <a:latin typeface="Tahoma"/>
                <a:cs typeface="Tahoma"/>
              </a:rPr>
              <a:t>and </a:t>
            </a:r>
            <a:r>
              <a:rPr sz="2800" spc="-5" dirty="0">
                <a:latin typeface="Tahoma"/>
                <a:cs typeface="Tahoma"/>
              </a:rPr>
              <a:t>Small</a:t>
            </a:r>
            <a:r>
              <a:rPr sz="2800" spc="7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Kernels</a:t>
            </a:r>
            <a:endParaRPr sz="2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special purpose </a:t>
            </a:r>
            <a:r>
              <a:rPr sz="2000" dirty="0">
                <a:latin typeface="Tahoma"/>
                <a:cs typeface="Tahoma"/>
              </a:rPr>
              <a:t>and </a:t>
            </a:r>
            <a:r>
              <a:rPr sz="2000" spc="-5" dirty="0">
                <a:latin typeface="Tahoma"/>
                <a:cs typeface="Tahoma"/>
              </a:rPr>
              <a:t>embedded </a:t>
            </a:r>
            <a:r>
              <a:rPr sz="2000" dirty="0">
                <a:latin typeface="Tahoma"/>
                <a:cs typeface="Tahoma"/>
              </a:rPr>
              <a:t>systems, real-time</a:t>
            </a:r>
            <a:r>
              <a:rPr sz="2000" spc="-13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systems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Batch </a:t>
            </a:r>
            <a:r>
              <a:rPr sz="2800" spc="-10" dirty="0">
                <a:latin typeface="Tahoma"/>
                <a:cs typeface="Tahoma"/>
              </a:rPr>
              <a:t>and</a:t>
            </a:r>
            <a:r>
              <a:rPr sz="2800" spc="3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multiprogramming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Timesharing</a:t>
            </a:r>
            <a:endParaRPr sz="2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workstations, </a:t>
            </a:r>
            <a:r>
              <a:rPr sz="2000" spc="-5" dirty="0">
                <a:latin typeface="Tahoma"/>
                <a:cs typeface="Tahoma"/>
              </a:rPr>
              <a:t>servers, minicomputers,</a:t>
            </a:r>
            <a:r>
              <a:rPr sz="2000" spc="-85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timeframes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Transaction</a:t>
            </a:r>
            <a:r>
              <a:rPr sz="2800" spc="2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systems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Personal Computing</a:t>
            </a:r>
            <a:r>
              <a:rPr sz="2800" spc="35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Systems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Mobile Platforms, </a:t>
            </a:r>
            <a:r>
              <a:rPr sz="2800" dirty="0">
                <a:latin typeface="Tahoma"/>
                <a:cs typeface="Tahoma"/>
              </a:rPr>
              <a:t>devices </a:t>
            </a:r>
            <a:r>
              <a:rPr sz="2800" spc="-10" dirty="0">
                <a:latin typeface="Tahoma"/>
                <a:cs typeface="Tahoma"/>
              </a:rPr>
              <a:t>(of all</a:t>
            </a:r>
            <a:r>
              <a:rPr sz="2800" spc="7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sizes)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Black"/>
                <a:cs typeface="Arial Black"/>
              </a:rPr>
              <a:t>Early </a:t>
            </a:r>
            <a:r>
              <a:rPr spc="-5" dirty="0">
                <a:latin typeface="Arial Black"/>
                <a:cs typeface="Arial Black"/>
              </a:rPr>
              <a:t>Systems </a:t>
            </a:r>
            <a:r>
              <a:rPr dirty="0">
                <a:latin typeface="Arial Black"/>
                <a:cs typeface="Arial Black"/>
              </a:rPr>
              <a:t>- </a:t>
            </a:r>
            <a:r>
              <a:rPr spc="-10" dirty="0">
                <a:latin typeface="Arial Black"/>
                <a:cs typeface="Arial Black"/>
              </a:rPr>
              <a:t>Bare </a:t>
            </a:r>
            <a:r>
              <a:rPr spc="-5" dirty="0">
                <a:latin typeface="Arial Black"/>
                <a:cs typeface="Arial Black"/>
              </a:rPr>
              <a:t>Machine  (1950s)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15" y="2527958"/>
            <a:ext cx="4528185" cy="2143760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2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Structure</a:t>
            </a:r>
            <a:endParaRPr sz="24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1800" spc="-5" dirty="0">
                <a:latin typeface="Tahoma"/>
                <a:cs typeface="Tahoma"/>
              </a:rPr>
              <a:t>Large machines run from</a:t>
            </a:r>
            <a:r>
              <a:rPr sz="1800" spc="-25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console</a:t>
            </a:r>
            <a:endParaRPr sz="1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9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1800" spc="-5" dirty="0">
                <a:latin typeface="Tahoma"/>
                <a:cs typeface="Tahoma"/>
              </a:rPr>
              <a:t>Single user system</a:t>
            </a:r>
            <a:endParaRPr sz="1800">
              <a:latin typeface="Tahoma"/>
              <a:cs typeface="Tahoma"/>
            </a:endParaRPr>
          </a:p>
          <a:p>
            <a:pPr marL="1612265" lvl="2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5" dirty="0">
                <a:latin typeface="Tahoma"/>
                <a:cs typeface="Tahoma"/>
              </a:rPr>
              <a:t>Programmer/User </a:t>
            </a:r>
            <a:r>
              <a:rPr sz="1600" spc="-10" dirty="0">
                <a:latin typeface="Tahoma"/>
                <a:cs typeface="Tahoma"/>
              </a:rPr>
              <a:t>as</a:t>
            </a:r>
            <a:r>
              <a:rPr sz="1600" spc="2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operator</a:t>
            </a:r>
            <a:endParaRPr sz="16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1800" dirty="0">
                <a:latin typeface="Tahoma"/>
                <a:cs typeface="Tahoma"/>
              </a:rPr>
              <a:t>Paper tape </a:t>
            </a:r>
            <a:r>
              <a:rPr sz="1800" spc="-5" dirty="0">
                <a:latin typeface="Tahoma"/>
                <a:cs typeface="Tahoma"/>
              </a:rPr>
              <a:t>or punched</a:t>
            </a:r>
            <a:r>
              <a:rPr sz="1800" spc="-70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cards</a:t>
            </a:r>
            <a:endParaRPr sz="18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49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Early</a:t>
            </a:r>
            <a:r>
              <a:rPr sz="2400" spc="-6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software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515" y="4697921"/>
            <a:ext cx="7799705" cy="17583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5065" marR="5080" indent="-228600">
              <a:lnSpc>
                <a:spcPct val="100000"/>
              </a:lnSpc>
              <a:spcBef>
                <a:spcPts val="100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1800" spc="-5" dirty="0">
                <a:latin typeface="Tahoma"/>
                <a:cs typeface="Tahoma"/>
              </a:rPr>
              <a:t>Assemblers, compilers, linkers, loaders, device drivers, libraries of  common subroutines.</a:t>
            </a:r>
            <a:endParaRPr sz="18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49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Secure execution</a:t>
            </a:r>
            <a:endParaRPr sz="24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Inefficient </a:t>
            </a:r>
            <a:r>
              <a:rPr sz="2400" dirty="0">
                <a:latin typeface="Tahoma"/>
                <a:cs typeface="Tahoma"/>
              </a:rPr>
              <a:t>use </a:t>
            </a:r>
            <a:r>
              <a:rPr sz="2400" spc="-5" dirty="0">
                <a:latin typeface="Tahoma"/>
                <a:cs typeface="Tahoma"/>
              </a:rPr>
              <a:t>of expensive</a:t>
            </a:r>
            <a:r>
              <a:rPr sz="2400" spc="-2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resources</a:t>
            </a:r>
            <a:endParaRPr sz="24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9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1800" spc="-5" dirty="0">
                <a:latin typeface="Tahoma"/>
                <a:cs typeface="Tahoma"/>
              </a:rPr>
              <a:t>Low CPU utilization, high setup</a:t>
            </a:r>
            <a:r>
              <a:rPr sz="1800" spc="5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time.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167628" y="2618232"/>
            <a:ext cx="2906268" cy="21869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10400" y="4524755"/>
            <a:ext cx="2051685" cy="276225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4127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25"/>
              </a:spcBef>
            </a:pPr>
            <a:r>
              <a:rPr sz="1200" b="1" i="1" dirty="0">
                <a:latin typeface="Times New Roman"/>
                <a:cs typeface="Times New Roman"/>
              </a:rPr>
              <a:t>From John </a:t>
            </a:r>
            <a:r>
              <a:rPr sz="1200" b="1" i="1" spc="-5" dirty="0">
                <a:latin typeface="Times New Roman"/>
                <a:cs typeface="Times New Roman"/>
              </a:rPr>
              <a:t>Ousterhout</a:t>
            </a:r>
            <a:r>
              <a:rPr sz="1200" b="1" i="1" spc="-75" dirty="0">
                <a:latin typeface="Times New Roman"/>
                <a:cs typeface="Times New Roman"/>
              </a:rPr>
              <a:t> </a:t>
            </a:r>
            <a:r>
              <a:rPr sz="1200" b="1" i="1" spc="-5" dirty="0">
                <a:latin typeface="Times New Roman"/>
                <a:cs typeface="Times New Roman"/>
              </a:rPr>
              <a:t>slides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10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14400" y="2133600"/>
            <a:ext cx="7543800" cy="463550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349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75"/>
              </a:spcBef>
            </a:pPr>
            <a:r>
              <a:rPr sz="2400" b="1" spc="-5" dirty="0">
                <a:latin typeface="Times New Roman"/>
                <a:cs typeface="Times New Roman"/>
              </a:rPr>
              <a:t>Hardware </a:t>
            </a:r>
            <a:r>
              <a:rPr sz="2400" dirty="0">
                <a:latin typeface="Times New Roman"/>
                <a:cs typeface="Times New Roman"/>
              </a:rPr>
              <a:t>– </a:t>
            </a:r>
            <a:r>
              <a:rPr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expensive </a:t>
            </a:r>
            <a:r>
              <a:rPr sz="2400" dirty="0">
                <a:latin typeface="Times New Roman"/>
                <a:cs typeface="Times New Roman"/>
              </a:rPr>
              <a:t>; </a:t>
            </a:r>
            <a:r>
              <a:rPr sz="2400" b="1" dirty="0">
                <a:latin typeface="Times New Roman"/>
                <a:cs typeface="Times New Roman"/>
              </a:rPr>
              <a:t>Human –</a:t>
            </a:r>
            <a:r>
              <a:rPr sz="2400" b="1" spc="-60" dirty="0">
                <a:latin typeface="Times New Roman"/>
                <a:cs typeface="Times New Roman"/>
              </a:rPr>
              <a:t> </a:t>
            </a:r>
            <a:r>
              <a:rPr sz="2400" b="1" i="1" spc="-5" dirty="0">
                <a:solidFill>
                  <a:srgbClr val="001F60"/>
                </a:solidFill>
                <a:latin typeface="Times New Roman"/>
                <a:cs typeface="Times New Roman"/>
              </a:rPr>
              <a:t>cheap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644076"/>
            <a:ext cx="5635625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Black"/>
                <a:cs typeface="Arial Black"/>
              </a:rPr>
              <a:t>Simple </a:t>
            </a:r>
            <a:r>
              <a:rPr spc="-5" dirty="0">
                <a:latin typeface="Arial Black"/>
                <a:cs typeface="Arial Black"/>
              </a:rPr>
              <a:t>Batch</a:t>
            </a:r>
            <a:r>
              <a:rPr spc="-95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Systems  (1960’s)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38200" y="2057400"/>
            <a:ext cx="8458200" cy="4648200"/>
          </a:xfrm>
          <a:prstGeom prst="rect">
            <a:avLst/>
          </a:prstGeom>
          <a:ln w="9144">
            <a:solidFill>
              <a:srgbClr val="FF0000"/>
            </a:solidFill>
          </a:ln>
        </p:spPr>
        <p:txBody>
          <a:bodyPr vert="horz" wrap="square" lIns="0" tIns="44450" rIns="0" bIns="0" rtlCol="0">
            <a:spAutoFit/>
          </a:bodyPr>
          <a:lstStyle/>
          <a:p>
            <a:pPr marL="435609" indent="-343535">
              <a:lnSpc>
                <a:spcPct val="100000"/>
              </a:lnSpc>
              <a:spcBef>
                <a:spcPts val="350"/>
              </a:spcBef>
              <a:buClr>
                <a:srgbClr val="FFCC00"/>
              </a:buClr>
              <a:buFont typeface="Arial"/>
              <a:buChar char="●"/>
              <a:tabLst>
                <a:tab pos="435609" algn="l"/>
                <a:tab pos="436245" algn="l"/>
              </a:tabLst>
            </a:pPr>
            <a:r>
              <a:rPr sz="2000" spc="-5" dirty="0">
                <a:latin typeface="Tahoma"/>
                <a:cs typeface="Tahoma"/>
              </a:rPr>
              <a:t>Reduce </a:t>
            </a:r>
            <a:r>
              <a:rPr sz="2000" dirty="0">
                <a:latin typeface="Tahoma"/>
                <a:cs typeface="Tahoma"/>
              </a:rPr>
              <a:t>setup time </a:t>
            </a:r>
            <a:r>
              <a:rPr sz="2000" spc="-5" dirty="0">
                <a:latin typeface="Tahoma"/>
                <a:cs typeface="Tahoma"/>
              </a:rPr>
              <a:t>by batching </a:t>
            </a:r>
            <a:r>
              <a:rPr sz="2000" dirty="0">
                <a:latin typeface="Tahoma"/>
                <a:cs typeface="Tahoma"/>
              </a:rPr>
              <a:t>jobs with similar</a:t>
            </a:r>
            <a:r>
              <a:rPr sz="2000" spc="-11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requirements.</a:t>
            </a:r>
            <a:endParaRPr sz="2000">
              <a:latin typeface="Tahoma"/>
              <a:cs typeface="Tahoma"/>
            </a:endParaRPr>
          </a:p>
          <a:p>
            <a:pPr marL="435609" indent="-3435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435609" algn="l"/>
                <a:tab pos="436245" algn="l"/>
              </a:tabLst>
            </a:pPr>
            <a:r>
              <a:rPr sz="2000" spc="-5" dirty="0">
                <a:latin typeface="Tahoma"/>
                <a:cs typeface="Tahoma"/>
              </a:rPr>
              <a:t>Add </a:t>
            </a:r>
            <a:r>
              <a:rPr sz="2000" dirty="0">
                <a:latin typeface="Tahoma"/>
                <a:cs typeface="Tahoma"/>
              </a:rPr>
              <a:t>a card </a:t>
            </a:r>
            <a:r>
              <a:rPr sz="2000" spc="-5" dirty="0">
                <a:latin typeface="Tahoma"/>
                <a:cs typeface="Tahoma"/>
              </a:rPr>
              <a:t>reader, Hire </a:t>
            </a:r>
            <a:r>
              <a:rPr sz="2000" spc="5" dirty="0">
                <a:latin typeface="Tahoma"/>
                <a:cs typeface="Tahoma"/>
              </a:rPr>
              <a:t>an</a:t>
            </a:r>
            <a:r>
              <a:rPr sz="2000" spc="-55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operator</a:t>
            </a:r>
            <a:endParaRPr sz="2000">
              <a:latin typeface="Tahoma"/>
              <a:cs typeface="Tahoma"/>
            </a:endParaRPr>
          </a:p>
          <a:p>
            <a:pPr marL="836294" lvl="1" indent="-287020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836294" algn="l"/>
                <a:tab pos="836930" algn="l"/>
              </a:tabLst>
            </a:pPr>
            <a:r>
              <a:rPr sz="1800" spc="-5" dirty="0">
                <a:latin typeface="Tahoma"/>
                <a:cs typeface="Tahoma"/>
              </a:rPr>
              <a:t>User </a:t>
            </a:r>
            <a:r>
              <a:rPr sz="1800" dirty="0">
                <a:latin typeface="Tahoma"/>
                <a:cs typeface="Tahoma"/>
              </a:rPr>
              <a:t>is </a:t>
            </a:r>
            <a:r>
              <a:rPr sz="1800" spc="-5" dirty="0">
                <a:latin typeface="Tahoma"/>
                <a:cs typeface="Tahoma"/>
              </a:rPr>
              <a:t>NOT </a:t>
            </a:r>
            <a:r>
              <a:rPr sz="1800" dirty="0">
                <a:latin typeface="Tahoma"/>
                <a:cs typeface="Tahoma"/>
              </a:rPr>
              <a:t>the</a:t>
            </a:r>
            <a:r>
              <a:rPr sz="1800" spc="-15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operator</a:t>
            </a:r>
            <a:endParaRPr sz="1800">
              <a:latin typeface="Tahoma"/>
              <a:cs typeface="Tahoma"/>
            </a:endParaRPr>
          </a:p>
          <a:p>
            <a:pPr marL="836294" lvl="1" indent="-287020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836294" algn="l"/>
                <a:tab pos="836930" algn="l"/>
              </a:tabLst>
            </a:pPr>
            <a:r>
              <a:rPr sz="1800" spc="-5" dirty="0">
                <a:latin typeface="Tahoma"/>
                <a:cs typeface="Tahoma"/>
              </a:rPr>
              <a:t>Automatic </a:t>
            </a:r>
            <a:r>
              <a:rPr sz="1800" spc="-10" dirty="0">
                <a:latin typeface="Tahoma"/>
                <a:cs typeface="Tahoma"/>
              </a:rPr>
              <a:t>job</a:t>
            </a:r>
            <a:r>
              <a:rPr sz="1800" spc="15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sequencing</a:t>
            </a:r>
            <a:endParaRPr sz="1800">
              <a:latin typeface="Tahoma"/>
              <a:cs typeface="Tahoma"/>
            </a:endParaRPr>
          </a:p>
          <a:p>
            <a:pPr marL="1235710" lvl="2" indent="-229235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1236345" algn="l"/>
              </a:tabLst>
            </a:pPr>
            <a:r>
              <a:rPr sz="1600" spc="-5" dirty="0">
                <a:latin typeface="Tahoma"/>
                <a:cs typeface="Tahoma"/>
              </a:rPr>
              <a:t>Forms a rudimentary</a:t>
            </a:r>
            <a:r>
              <a:rPr sz="1600" spc="4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OS.</a:t>
            </a:r>
            <a:endParaRPr sz="1600">
              <a:latin typeface="Tahoma"/>
              <a:cs typeface="Tahoma"/>
            </a:endParaRPr>
          </a:p>
          <a:p>
            <a:pPr lvl="2">
              <a:lnSpc>
                <a:spcPct val="100000"/>
              </a:lnSpc>
              <a:spcBef>
                <a:spcPts val="25"/>
              </a:spcBef>
              <a:buClr>
                <a:srgbClr val="FFCC00"/>
              </a:buClr>
              <a:buFont typeface="Arial"/>
              <a:buChar char="●"/>
            </a:pPr>
            <a:endParaRPr sz="2150">
              <a:latin typeface="Tahoma"/>
              <a:cs typeface="Tahoma"/>
            </a:endParaRPr>
          </a:p>
          <a:p>
            <a:pPr marL="836294" lvl="1" indent="-287020">
              <a:lnSpc>
                <a:spcPct val="100000"/>
              </a:lnSpc>
              <a:buClr>
                <a:srgbClr val="FFCC00"/>
              </a:buClr>
              <a:buFont typeface="Arial"/>
              <a:buChar char="●"/>
              <a:tabLst>
                <a:tab pos="836294" algn="l"/>
                <a:tab pos="836930" algn="l"/>
              </a:tabLst>
            </a:pPr>
            <a:r>
              <a:rPr sz="1800" spc="-5" dirty="0">
                <a:latin typeface="Tahoma"/>
                <a:cs typeface="Tahoma"/>
              </a:rPr>
              <a:t>Resident</a:t>
            </a:r>
            <a:r>
              <a:rPr sz="1800" dirty="0">
                <a:latin typeface="Tahoma"/>
                <a:cs typeface="Tahoma"/>
              </a:rPr>
              <a:t> </a:t>
            </a:r>
            <a:r>
              <a:rPr sz="1800" spc="-10" dirty="0">
                <a:latin typeface="Tahoma"/>
                <a:cs typeface="Tahoma"/>
              </a:rPr>
              <a:t>Monitor</a:t>
            </a:r>
            <a:endParaRPr sz="1800">
              <a:latin typeface="Tahoma"/>
              <a:cs typeface="Tahoma"/>
            </a:endParaRPr>
          </a:p>
          <a:p>
            <a:pPr marL="1235710" lvl="2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Font typeface="Arial"/>
              <a:buChar char="●"/>
              <a:tabLst>
                <a:tab pos="1236345" algn="l"/>
              </a:tabLst>
            </a:pPr>
            <a:r>
              <a:rPr sz="1600" spc="-5" dirty="0">
                <a:latin typeface="Tahoma"/>
                <a:cs typeface="Tahoma"/>
              </a:rPr>
              <a:t>Holds </a:t>
            </a:r>
            <a:r>
              <a:rPr sz="1600" spc="-10" dirty="0">
                <a:latin typeface="Tahoma"/>
                <a:cs typeface="Tahoma"/>
              </a:rPr>
              <a:t>initial control, control transfers to job </a:t>
            </a:r>
            <a:r>
              <a:rPr sz="1600" spc="-5" dirty="0">
                <a:latin typeface="Tahoma"/>
                <a:cs typeface="Tahoma"/>
              </a:rPr>
              <a:t>and </a:t>
            </a:r>
            <a:r>
              <a:rPr sz="1600" spc="-10" dirty="0">
                <a:latin typeface="Tahoma"/>
                <a:cs typeface="Tahoma"/>
              </a:rPr>
              <a:t>then </a:t>
            </a:r>
            <a:r>
              <a:rPr sz="1600" spc="-5" dirty="0">
                <a:latin typeface="Tahoma"/>
                <a:cs typeface="Tahoma"/>
              </a:rPr>
              <a:t>back </a:t>
            </a:r>
            <a:r>
              <a:rPr sz="1600" spc="-10" dirty="0">
                <a:latin typeface="Tahoma"/>
                <a:cs typeface="Tahoma"/>
              </a:rPr>
              <a:t>to</a:t>
            </a:r>
            <a:r>
              <a:rPr sz="1600" spc="29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monitor.</a:t>
            </a:r>
            <a:endParaRPr sz="1600">
              <a:latin typeface="Tahoma"/>
              <a:cs typeface="Tahoma"/>
            </a:endParaRPr>
          </a:p>
          <a:p>
            <a:pPr marL="836294" lvl="1" indent="-28702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836294" algn="l"/>
                <a:tab pos="836930" algn="l"/>
              </a:tabLst>
            </a:pPr>
            <a:r>
              <a:rPr sz="1800" spc="-5" dirty="0">
                <a:latin typeface="Tahoma"/>
                <a:cs typeface="Tahoma"/>
              </a:rPr>
              <a:t>Problem</a:t>
            </a:r>
            <a:endParaRPr sz="1800">
              <a:latin typeface="Tahoma"/>
              <a:cs typeface="Tahoma"/>
            </a:endParaRPr>
          </a:p>
          <a:p>
            <a:pPr marL="1235710" lvl="2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Font typeface="Arial"/>
              <a:buChar char="●"/>
              <a:tabLst>
                <a:tab pos="1236345" algn="l"/>
              </a:tabLst>
            </a:pPr>
            <a:r>
              <a:rPr sz="1600" spc="-5" dirty="0">
                <a:latin typeface="Tahoma"/>
                <a:cs typeface="Tahoma"/>
              </a:rPr>
              <a:t>Need </a:t>
            </a:r>
            <a:r>
              <a:rPr sz="1600" spc="-10" dirty="0">
                <a:latin typeface="Tahoma"/>
                <a:cs typeface="Tahoma"/>
              </a:rPr>
              <a:t>to distinguish job </a:t>
            </a:r>
            <a:r>
              <a:rPr sz="1600" spc="-5" dirty="0">
                <a:latin typeface="Tahoma"/>
                <a:cs typeface="Tahoma"/>
              </a:rPr>
              <a:t>from </a:t>
            </a:r>
            <a:r>
              <a:rPr sz="1600" spc="-10" dirty="0">
                <a:latin typeface="Tahoma"/>
                <a:cs typeface="Tahoma"/>
              </a:rPr>
              <a:t>job and </a:t>
            </a:r>
            <a:r>
              <a:rPr sz="1600" spc="-5" dirty="0">
                <a:latin typeface="Tahoma"/>
                <a:cs typeface="Tahoma"/>
              </a:rPr>
              <a:t>data from</a:t>
            </a:r>
            <a:r>
              <a:rPr sz="1600" spc="204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program.</a:t>
            </a:r>
            <a:endParaRPr sz="16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013703" y="2435351"/>
            <a:ext cx="3031236" cy="19872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010400" y="4114800"/>
            <a:ext cx="2051685" cy="277495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40640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20"/>
              </a:spcBef>
            </a:pPr>
            <a:r>
              <a:rPr sz="1200" b="1" i="1" dirty="0">
                <a:latin typeface="Times New Roman"/>
                <a:cs typeface="Times New Roman"/>
              </a:rPr>
              <a:t>From John </a:t>
            </a:r>
            <a:r>
              <a:rPr sz="1200" b="1" i="1" spc="-5" dirty="0">
                <a:latin typeface="Times New Roman"/>
                <a:cs typeface="Times New Roman"/>
              </a:rPr>
              <a:t>Ousterhout</a:t>
            </a:r>
            <a:r>
              <a:rPr sz="1200" b="1" i="1" spc="-75" dirty="0">
                <a:latin typeface="Times New Roman"/>
                <a:cs typeface="Times New Roman"/>
              </a:rPr>
              <a:t> </a:t>
            </a:r>
            <a:r>
              <a:rPr sz="1200" b="1" i="1" spc="-5" dirty="0">
                <a:latin typeface="Times New Roman"/>
                <a:cs typeface="Times New Roman"/>
              </a:rPr>
              <a:t>slides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11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70084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Supervisor/Operator</a:t>
            </a:r>
            <a:r>
              <a:rPr spc="-30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Control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75713" y="2105602"/>
            <a:ext cx="6171565" cy="1016000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565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5" dirty="0">
                <a:latin typeface="Tahoma"/>
                <a:cs typeface="Tahoma"/>
              </a:rPr>
              <a:t>Secure monitor </a:t>
            </a:r>
            <a:r>
              <a:rPr sz="2400" spc="5" dirty="0">
                <a:latin typeface="Tahoma"/>
                <a:cs typeface="Tahoma"/>
              </a:rPr>
              <a:t>that </a:t>
            </a:r>
            <a:r>
              <a:rPr sz="2400" spc="-5" dirty="0">
                <a:latin typeface="Tahoma"/>
                <a:cs typeface="Tahoma"/>
              </a:rPr>
              <a:t>controls </a:t>
            </a:r>
            <a:r>
              <a:rPr sz="2400" dirty="0">
                <a:latin typeface="Tahoma"/>
                <a:cs typeface="Tahoma"/>
              </a:rPr>
              <a:t>job</a:t>
            </a:r>
            <a:r>
              <a:rPr sz="2400" spc="-8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processing</a:t>
            </a:r>
            <a:endParaRPr sz="24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5" dirty="0">
                <a:latin typeface="Tahoma"/>
                <a:cs typeface="Tahoma"/>
              </a:rPr>
              <a:t>Special cards </a:t>
            </a:r>
            <a:r>
              <a:rPr sz="1600" spc="-10" dirty="0">
                <a:latin typeface="Tahoma"/>
                <a:cs typeface="Tahoma"/>
              </a:rPr>
              <a:t>indicate </a:t>
            </a:r>
            <a:r>
              <a:rPr sz="1600" spc="-5" dirty="0">
                <a:latin typeface="Tahoma"/>
                <a:cs typeface="Tahoma"/>
              </a:rPr>
              <a:t>what </a:t>
            </a:r>
            <a:r>
              <a:rPr sz="1600" spc="-10" dirty="0">
                <a:latin typeface="Tahoma"/>
                <a:cs typeface="Tahoma"/>
              </a:rPr>
              <a:t>to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do.</a:t>
            </a:r>
            <a:endParaRPr sz="16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10" dirty="0">
                <a:latin typeface="Tahoma"/>
                <a:cs typeface="Tahoma"/>
              </a:rPr>
              <a:t>User </a:t>
            </a:r>
            <a:r>
              <a:rPr sz="1600" spc="-5" dirty="0">
                <a:latin typeface="Tahoma"/>
                <a:cs typeface="Tahoma"/>
              </a:rPr>
              <a:t>program prevented from performing</a:t>
            </a:r>
            <a:r>
              <a:rPr sz="1600" spc="10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I/O</a:t>
            </a:r>
            <a:endParaRPr sz="16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75713" y="3101279"/>
            <a:ext cx="4265295" cy="2286635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550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5" dirty="0">
                <a:latin typeface="Tahoma"/>
                <a:cs typeface="Tahoma"/>
              </a:rPr>
              <a:t>Separate user </a:t>
            </a:r>
            <a:r>
              <a:rPr sz="2400" dirty="0">
                <a:latin typeface="Tahoma"/>
                <a:cs typeface="Tahoma"/>
              </a:rPr>
              <a:t>from</a:t>
            </a:r>
            <a:r>
              <a:rPr sz="2400" spc="-5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computer</a:t>
            </a:r>
            <a:endParaRPr sz="24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10" dirty="0">
                <a:latin typeface="Tahoma"/>
                <a:cs typeface="Tahoma"/>
              </a:rPr>
              <a:t>User </a:t>
            </a:r>
            <a:r>
              <a:rPr sz="1600" spc="-5" dirty="0">
                <a:latin typeface="Tahoma"/>
                <a:cs typeface="Tahoma"/>
              </a:rPr>
              <a:t>submits card</a:t>
            </a:r>
            <a:r>
              <a:rPr sz="1600" spc="3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deck</a:t>
            </a:r>
            <a:endParaRPr sz="16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5" dirty="0">
                <a:latin typeface="Tahoma"/>
                <a:cs typeface="Tahoma"/>
              </a:rPr>
              <a:t>cards put </a:t>
            </a:r>
            <a:r>
              <a:rPr sz="1600" spc="-10" dirty="0">
                <a:latin typeface="Tahoma"/>
                <a:cs typeface="Tahoma"/>
              </a:rPr>
              <a:t>on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tape</a:t>
            </a:r>
            <a:endParaRPr sz="16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5" dirty="0">
                <a:latin typeface="Tahoma"/>
                <a:cs typeface="Tahoma"/>
              </a:rPr>
              <a:t>tape </a:t>
            </a:r>
            <a:r>
              <a:rPr sz="1600" spc="-10" dirty="0">
                <a:latin typeface="Tahoma"/>
                <a:cs typeface="Tahoma"/>
              </a:rPr>
              <a:t>processed </a:t>
            </a:r>
            <a:r>
              <a:rPr sz="1600" dirty="0">
                <a:latin typeface="Tahoma"/>
                <a:cs typeface="Tahoma"/>
              </a:rPr>
              <a:t>by</a:t>
            </a:r>
            <a:r>
              <a:rPr sz="1600" spc="5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operator</a:t>
            </a:r>
            <a:endParaRPr sz="16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10" dirty="0">
                <a:latin typeface="Tahoma"/>
                <a:cs typeface="Tahoma"/>
              </a:rPr>
              <a:t>output written to</a:t>
            </a:r>
            <a:r>
              <a:rPr sz="1600" spc="7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tape</a:t>
            </a:r>
            <a:endParaRPr sz="1600">
              <a:latin typeface="Tahoma"/>
              <a:cs typeface="Tahoma"/>
            </a:endParaRPr>
          </a:p>
          <a:p>
            <a:pPr marL="6978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5" dirty="0">
                <a:latin typeface="Tahoma"/>
                <a:cs typeface="Tahoma"/>
              </a:rPr>
              <a:t>tape </a:t>
            </a:r>
            <a:r>
              <a:rPr sz="1600" spc="-10" dirty="0">
                <a:latin typeface="Tahoma"/>
                <a:cs typeface="Tahoma"/>
              </a:rPr>
              <a:t>printed </a:t>
            </a:r>
            <a:r>
              <a:rPr sz="1600" dirty="0">
                <a:latin typeface="Tahoma"/>
                <a:cs typeface="Tahoma"/>
              </a:rPr>
              <a:t>on</a:t>
            </a:r>
            <a:r>
              <a:rPr sz="1600" spc="4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printer</a:t>
            </a:r>
            <a:endParaRPr sz="1600">
              <a:latin typeface="Tahoma"/>
              <a:cs typeface="Tahoma"/>
            </a:endParaRPr>
          </a:p>
          <a:p>
            <a:pPr marL="299085" indent="-28702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spc="-5" dirty="0">
                <a:solidFill>
                  <a:srgbClr val="BF0000"/>
                </a:solidFill>
                <a:latin typeface="Tahoma"/>
                <a:cs typeface="Tahoma"/>
              </a:rPr>
              <a:t>Problems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32838" y="5338133"/>
            <a:ext cx="4250690" cy="72644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00"/>
              </a:spcBef>
              <a:buClr>
                <a:srgbClr val="FFCC00"/>
              </a:buClr>
              <a:buFont typeface="Arial"/>
              <a:buChar char="●"/>
              <a:tabLst>
                <a:tab pos="241300" algn="l"/>
              </a:tabLst>
            </a:pPr>
            <a:r>
              <a:rPr sz="1800" spc="-5" dirty="0">
                <a:solidFill>
                  <a:srgbClr val="BF0000"/>
                </a:solidFill>
                <a:latin typeface="Tahoma"/>
                <a:cs typeface="Tahoma"/>
              </a:rPr>
              <a:t>Long turnaround time </a:t>
            </a:r>
            <a:r>
              <a:rPr sz="1800" dirty="0">
                <a:solidFill>
                  <a:srgbClr val="BF0000"/>
                </a:solidFill>
                <a:latin typeface="Tahoma"/>
                <a:cs typeface="Tahoma"/>
              </a:rPr>
              <a:t>- </a:t>
            </a:r>
            <a:r>
              <a:rPr sz="1800" spc="-5" dirty="0">
                <a:solidFill>
                  <a:srgbClr val="BF0000"/>
                </a:solidFill>
                <a:latin typeface="Tahoma"/>
                <a:cs typeface="Tahoma"/>
              </a:rPr>
              <a:t>up to </a:t>
            </a:r>
            <a:r>
              <a:rPr sz="1800" dirty="0">
                <a:solidFill>
                  <a:srgbClr val="BF0000"/>
                </a:solidFill>
                <a:latin typeface="Tahoma"/>
                <a:cs typeface="Tahoma"/>
              </a:rPr>
              <a:t>2</a:t>
            </a:r>
            <a:r>
              <a:rPr sz="1800" spc="-15" dirty="0">
                <a:solidFill>
                  <a:srgbClr val="BF0000"/>
                </a:solidFill>
                <a:latin typeface="Tahoma"/>
                <a:cs typeface="Tahoma"/>
              </a:rPr>
              <a:t> </a:t>
            </a:r>
            <a:r>
              <a:rPr sz="1800" spc="-5" dirty="0">
                <a:solidFill>
                  <a:srgbClr val="BF0000"/>
                </a:solidFill>
                <a:latin typeface="Tahoma"/>
                <a:cs typeface="Tahoma"/>
              </a:rPr>
              <a:t>DAYS!!!</a:t>
            </a:r>
            <a:endParaRPr sz="1800">
              <a:latin typeface="Tahoma"/>
              <a:cs typeface="Tahoma"/>
            </a:endParaRPr>
          </a:p>
          <a:p>
            <a:pPr marL="241300" indent="-2286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241300" algn="l"/>
              </a:tabLst>
            </a:pPr>
            <a:r>
              <a:rPr sz="1800" spc="-5" dirty="0">
                <a:solidFill>
                  <a:srgbClr val="BF0000"/>
                </a:solidFill>
                <a:latin typeface="Tahoma"/>
                <a:cs typeface="Tahoma"/>
              </a:rPr>
              <a:t>Low CPU </a:t>
            </a:r>
            <a:r>
              <a:rPr sz="1800" spc="-10" dirty="0">
                <a:solidFill>
                  <a:srgbClr val="BF0000"/>
                </a:solidFill>
                <a:latin typeface="Tahoma"/>
                <a:cs typeface="Tahoma"/>
              </a:rPr>
              <a:t>utilization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90036" y="6083250"/>
            <a:ext cx="549656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Char char="•"/>
              <a:tabLst>
                <a:tab pos="240665" algn="l"/>
                <a:tab pos="241935" algn="l"/>
                <a:tab pos="3244850" algn="l"/>
              </a:tabLst>
            </a:pPr>
            <a:r>
              <a:rPr sz="1600" spc="-5" dirty="0">
                <a:solidFill>
                  <a:srgbClr val="BF0000"/>
                </a:solidFill>
                <a:latin typeface="Tahoma"/>
                <a:cs typeface="Tahoma"/>
              </a:rPr>
              <a:t>I/O </a:t>
            </a:r>
            <a:r>
              <a:rPr sz="1600" spc="-10" dirty="0">
                <a:solidFill>
                  <a:srgbClr val="BF0000"/>
                </a:solidFill>
                <a:latin typeface="Tahoma"/>
                <a:cs typeface="Tahoma"/>
              </a:rPr>
              <a:t>and CPU </a:t>
            </a:r>
            <a:r>
              <a:rPr sz="1600" spc="-5" dirty="0">
                <a:solidFill>
                  <a:srgbClr val="BF0000"/>
                </a:solidFill>
                <a:latin typeface="Tahoma"/>
                <a:cs typeface="Tahoma"/>
              </a:rPr>
              <a:t>could</a:t>
            </a:r>
            <a:r>
              <a:rPr sz="1600" spc="85" dirty="0">
                <a:solidFill>
                  <a:srgbClr val="BF0000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BF0000"/>
                </a:solidFill>
                <a:latin typeface="Tahoma"/>
                <a:cs typeface="Tahoma"/>
              </a:rPr>
              <a:t>not</a:t>
            </a:r>
            <a:r>
              <a:rPr sz="1600" spc="45" dirty="0">
                <a:solidFill>
                  <a:srgbClr val="BF0000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BF0000"/>
                </a:solidFill>
                <a:latin typeface="Tahoma"/>
                <a:cs typeface="Tahoma"/>
              </a:rPr>
              <a:t>overlap;	</a:t>
            </a:r>
            <a:r>
              <a:rPr sz="1600" spc="-10" dirty="0">
                <a:solidFill>
                  <a:srgbClr val="BF0000"/>
                </a:solidFill>
                <a:latin typeface="Tahoma"/>
                <a:cs typeface="Tahoma"/>
              </a:rPr>
              <a:t>slow mechanical</a:t>
            </a:r>
            <a:r>
              <a:rPr sz="1600" spc="15" dirty="0">
                <a:solidFill>
                  <a:srgbClr val="BF0000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BF0000"/>
                </a:solidFill>
                <a:latin typeface="Tahoma"/>
                <a:cs typeface="Tahoma"/>
              </a:rPr>
              <a:t>devices.</a:t>
            </a:r>
            <a:endParaRPr sz="16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710428" y="3121151"/>
            <a:ext cx="3209543" cy="24414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848600" y="3124200"/>
            <a:ext cx="1057910" cy="338455"/>
          </a:xfrm>
          <a:prstGeom prst="rect">
            <a:avLst/>
          </a:prstGeom>
          <a:solidFill>
            <a:srgbClr val="FFCC00"/>
          </a:solidFill>
        </p:spPr>
        <p:txBody>
          <a:bodyPr vert="horz" wrap="square" lIns="0" tIns="3873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05"/>
              </a:spcBef>
            </a:pPr>
            <a:r>
              <a:rPr sz="1600" b="1" spc="-5" dirty="0">
                <a:latin typeface="Times New Roman"/>
                <a:cs typeface="Times New Roman"/>
              </a:rPr>
              <a:t>IBM</a:t>
            </a:r>
            <a:r>
              <a:rPr sz="1600" b="1" spc="-25" dirty="0">
                <a:latin typeface="Times New Roman"/>
                <a:cs typeface="Times New Roman"/>
              </a:rPr>
              <a:t> </a:t>
            </a:r>
            <a:r>
              <a:rPr sz="1600" b="1" dirty="0">
                <a:latin typeface="Times New Roman"/>
                <a:cs typeface="Times New Roman"/>
              </a:rPr>
              <a:t>7094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12</a:t>
            </a:r>
            <a:endParaRPr sz="14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15000" y="5257800"/>
            <a:ext cx="2051685" cy="277495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40640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20"/>
              </a:spcBef>
            </a:pPr>
            <a:r>
              <a:rPr sz="1200" b="1" i="1" dirty="0">
                <a:latin typeface="Times New Roman"/>
                <a:cs typeface="Times New Roman"/>
              </a:rPr>
              <a:t>From John </a:t>
            </a:r>
            <a:r>
              <a:rPr sz="1200" b="1" i="1" spc="-5" dirty="0">
                <a:latin typeface="Times New Roman"/>
                <a:cs typeface="Times New Roman"/>
              </a:rPr>
              <a:t>Ousterhout</a:t>
            </a:r>
            <a:r>
              <a:rPr sz="1200" b="1" i="1" spc="-75" dirty="0">
                <a:latin typeface="Times New Roman"/>
                <a:cs typeface="Times New Roman"/>
              </a:rPr>
              <a:t> </a:t>
            </a:r>
            <a:r>
              <a:rPr sz="1200" b="1" i="1" spc="-5" dirty="0">
                <a:latin typeface="Times New Roman"/>
                <a:cs typeface="Times New Roman"/>
              </a:rPr>
              <a:t>slides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5869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latin typeface="Arial Black"/>
                <a:cs typeface="Arial Black"/>
              </a:rPr>
              <a:t>Batch </a:t>
            </a:r>
            <a:r>
              <a:rPr spc="-5" dirty="0">
                <a:latin typeface="Arial Black"/>
                <a:cs typeface="Arial Black"/>
              </a:rPr>
              <a:t>Systems </a:t>
            </a:r>
            <a:r>
              <a:rPr dirty="0">
                <a:latin typeface="Arial Black"/>
                <a:cs typeface="Arial Black"/>
              </a:rPr>
              <a:t>-</a:t>
            </a:r>
            <a:r>
              <a:rPr spc="-25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Issues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13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75639" y="2095961"/>
            <a:ext cx="7514590" cy="3213735"/>
          </a:xfrm>
          <a:prstGeom prst="rect">
            <a:avLst/>
          </a:prstGeom>
        </p:spPr>
        <p:txBody>
          <a:bodyPr vert="horz" wrap="square" lIns="0" tIns="8191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645"/>
              </a:spcBef>
              <a:buClr>
                <a:srgbClr val="FFCC00"/>
              </a:buClr>
              <a:buFont typeface="Arial"/>
              <a:buChar char="●"/>
              <a:tabLst>
                <a:tab pos="299720" algn="l"/>
              </a:tabLst>
            </a:pPr>
            <a:r>
              <a:rPr sz="2400" dirty="0">
                <a:latin typeface="Tahoma"/>
                <a:cs typeface="Tahoma"/>
              </a:rPr>
              <a:t>Solutions </a:t>
            </a:r>
            <a:r>
              <a:rPr sz="2400" spc="5" dirty="0">
                <a:latin typeface="Tahoma"/>
                <a:cs typeface="Tahoma"/>
              </a:rPr>
              <a:t>to </a:t>
            </a:r>
            <a:r>
              <a:rPr sz="2400" spc="-10" dirty="0">
                <a:latin typeface="Tahoma"/>
                <a:cs typeface="Tahoma"/>
              </a:rPr>
              <a:t>speed </a:t>
            </a:r>
            <a:r>
              <a:rPr sz="2400" dirty="0">
                <a:latin typeface="Tahoma"/>
                <a:cs typeface="Tahoma"/>
              </a:rPr>
              <a:t>up</a:t>
            </a:r>
            <a:r>
              <a:rPr sz="2400" spc="-45" dirty="0">
                <a:latin typeface="Tahoma"/>
                <a:cs typeface="Tahoma"/>
              </a:rPr>
              <a:t> </a:t>
            </a:r>
            <a:r>
              <a:rPr sz="2400" dirty="0">
                <a:latin typeface="Tahoma"/>
                <a:cs typeface="Tahoma"/>
              </a:rPr>
              <a:t>I/O:</a:t>
            </a:r>
            <a:endParaRPr sz="2400">
              <a:latin typeface="Tahoma"/>
              <a:cs typeface="Tahoma"/>
            </a:endParaRPr>
          </a:p>
          <a:p>
            <a:pPr marL="299085" indent="-287020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299085" algn="l"/>
                <a:tab pos="299720" algn="l"/>
              </a:tabLst>
            </a:pPr>
            <a:r>
              <a:rPr sz="1800" spc="-5" dirty="0">
                <a:latin typeface="Tahoma"/>
                <a:cs typeface="Tahoma"/>
              </a:rPr>
              <a:t>Offline Processing</a:t>
            </a:r>
            <a:endParaRPr sz="1800">
              <a:latin typeface="Tahoma"/>
              <a:cs typeface="Tahoma"/>
            </a:endParaRPr>
          </a:p>
          <a:p>
            <a:pPr marL="697865" marR="148590" lvl="1" indent="-228600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10" dirty="0">
                <a:latin typeface="Tahoma"/>
                <a:cs typeface="Tahoma"/>
              </a:rPr>
              <a:t>load </a:t>
            </a:r>
            <a:r>
              <a:rPr sz="1600" spc="-5" dirty="0">
                <a:latin typeface="Tahoma"/>
                <a:cs typeface="Tahoma"/>
              </a:rPr>
              <a:t>jobs </a:t>
            </a:r>
            <a:r>
              <a:rPr sz="1600" spc="-10" dirty="0">
                <a:latin typeface="Tahoma"/>
                <a:cs typeface="Tahoma"/>
              </a:rPr>
              <a:t>into </a:t>
            </a:r>
            <a:r>
              <a:rPr sz="1600" spc="-5" dirty="0">
                <a:latin typeface="Tahoma"/>
                <a:cs typeface="Tahoma"/>
              </a:rPr>
              <a:t>memory from tapes, card reading </a:t>
            </a:r>
            <a:r>
              <a:rPr sz="1600" spc="-10" dirty="0">
                <a:latin typeface="Tahoma"/>
                <a:cs typeface="Tahoma"/>
              </a:rPr>
              <a:t>and line </a:t>
            </a:r>
            <a:r>
              <a:rPr sz="1600" spc="-5" dirty="0">
                <a:latin typeface="Tahoma"/>
                <a:cs typeface="Tahoma"/>
              </a:rPr>
              <a:t>printing </a:t>
            </a:r>
            <a:r>
              <a:rPr sz="1600" spc="-10" dirty="0">
                <a:latin typeface="Tahoma"/>
                <a:cs typeface="Tahoma"/>
              </a:rPr>
              <a:t>are </a:t>
            </a:r>
            <a:r>
              <a:rPr sz="1600" spc="-5" dirty="0">
                <a:latin typeface="Tahoma"/>
                <a:cs typeface="Tahoma"/>
              </a:rPr>
              <a:t>done  </a:t>
            </a:r>
            <a:r>
              <a:rPr sz="1600" spc="-10" dirty="0">
                <a:latin typeface="Tahoma"/>
                <a:cs typeface="Tahoma"/>
              </a:rPr>
              <a:t>offline.</a:t>
            </a:r>
            <a:endParaRPr sz="1600">
              <a:latin typeface="Tahoma"/>
              <a:cs typeface="Tahoma"/>
            </a:endParaRPr>
          </a:p>
          <a:p>
            <a:pPr marL="299085" indent="-28702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299085" algn="l"/>
                <a:tab pos="299720" algn="l"/>
              </a:tabLst>
            </a:pPr>
            <a:r>
              <a:rPr sz="1800" spc="-5" dirty="0">
                <a:latin typeface="Tahoma"/>
                <a:cs typeface="Tahoma"/>
              </a:rPr>
              <a:t>Spooling</a:t>
            </a:r>
            <a:endParaRPr sz="1800">
              <a:latin typeface="Tahoma"/>
              <a:cs typeface="Tahoma"/>
            </a:endParaRPr>
          </a:p>
          <a:p>
            <a:pPr marL="697865" marR="5080" lvl="1" indent="-228600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5" dirty="0">
                <a:latin typeface="Tahoma"/>
                <a:cs typeface="Tahoma"/>
              </a:rPr>
              <a:t>Use disk (random </a:t>
            </a:r>
            <a:r>
              <a:rPr sz="1600" spc="-10" dirty="0">
                <a:latin typeface="Tahoma"/>
                <a:cs typeface="Tahoma"/>
              </a:rPr>
              <a:t>access </a:t>
            </a:r>
            <a:r>
              <a:rPr sz="1600" spc="-5" dirty="0">
                <a:latin typeface="Tahoma"/>
                <a:cs typeface="Tahoma"/>
              </a:rPr>
              <a:t>device) </a:t>
            </a:r>
            <a:r>
              <a:rPr sz="1600" dirty="0">
                <a:latin typeface="Tahoma"/>
                <a:cs typeface="Tahoma"/>
              </a:rPr>
              <a:t>as </a:t>
            </a:r>
            <a:r>
              <a:rPr sz="1600" spc="-5" dirty="0">
                <a:latin typeface="Tahoma"/>
                <a:cs typeface="Tahoma"/>
              </a:rPr>
              <a:t>large storage for reading </a:t>
            </a:r>
            <a:r>
              <a:rPr sz="1600" spc="-10" dirty="0">
                <a:latin typeface="Tahoma"/>
                <a:cs typeface="Tahoma"/>
              </a:rPr>
              <a:t>as </a:t>
            </a:r>
            <a:r>
              <a:rPr sz="1600" spc="-5" dirty="0">
                <a:latin typeface="Tahoma"/>
                <a:cs typeface="Tahoma"/>
              </a:rPr>
              <a:t>many </a:t>
            </a:r>
            <a:r>
              <a:rPr sz="1600" spc="-10" dirty="0">
                <a:latin typeface="Tahoma"/>
                <a:cs typeface="Tahoma"/>
              </a:rPr>
              <a:t>input  files </a:t>
            </a:r>
            <a:r>
              <a:rPr sz="1600" dirty="0">
                <a:latin typeface="Tahoma"/>
                <a:cs typeface="Tahoma"/>
              </a:rPr>
              <a:t>as </a:t>
            </a:r>
            <a:r>
              <a:rPr sz="1600" spc="-5" dirty="0">
                <a:latin typeface="Tahoma"/>
                <a:cs typeface="Tahoma"/>
              </a:rPr>
              <a:t>possible and </a:t>
            </a:r>
            <a:r>
              <a:rPr sz="1600" spc="-10" dirty="0">
                <a:latin typeface="Tahoma"/>
                <a:cs typeface="Tahoma"/>
              </a:rPr>
              <a:t>storing output files until output </a:t>
            </a:r>
            <a:r>
              <a:rPr sz="1600" spc="-5" dirty="0">
                <a:latin typeface="Tahoma"/>
                <a:cs typeface="Tahoma"/>
              </a:rPr>
              <a:t>devices </a:t>
            </a:r>
            <a:r>
              <a:rPr sz="1600" spc="-10" dirty="0">
                <a:latin typeface="Tahoma"/>
                <a:cs typeface="Tahoma"/>
              </a:rPr>
              <a:t>are </a:t>
            </a:r>
            <a:r>
              <a:rPr sz="1600" spc="-5" dirty="0">
                <a:latin typeface="Tahoma"/>
                <a:cs typeface="Tahoma"/>
              </a:rPr>
              <a:t>ready </a:t>
            </a:r>
            <a:r>
              <a:rPr sz="1600" spc="-10" dirty="0">
                <a:latin typeface="Tahoma"/>
                <a:cs typeface="Tahoma"/>
              </a:rPr>
              <a:t>to  </a:t>
            </a:r>
            <a:r>
              <a:rPr sz="1600" spc="-5" dirty="0">
                <a:latin typeface="Tahoma"/>
                <a:cs typeface="Tahoma"/>
              </a:rPr>
              <a:t>accept them.</a:t>
            </a:r>
            <a:endParaRPr sz="1600">
              <a:latin typeface="Tahoma"/>
              <a:cs typeface="Tahoma"/>
            </a:endParaRPr>
          </a:p>
          <a:p>
            <a:pPr marL="697865" lvl="1" indent="-228600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  <a:tab pos="2250440" algn="l"/>
              </a:tabLst>
            </a:pPr>
            <a:r>
              <a:rPr sz="1600" spc="-5" dirty="0">
                <a:latin typeface="Tahoma"/>
                <a:cs typeface="Tahoma"/>
              </a:rPr>
              <a:t>Allows</a:t>
            </a:r>
            <a:r>
              <a:rPr sz="1600" spc="1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overlap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-	I/O </a:t>
            </a:r>
            <a:r>
              <a:rPr sz="1600" dirty="0">
                <a:latin typeface="Tahoma"/>
                <a:cs typeface="Tahoma"/>
              </a:rPr>
              <a:t>of </a:t>
            </a:r>
            <a:r>
              <a:rPr sz="1600" spc="-5" dirty="0">
                <a:latin typeface="Tahoma"/>
                <a:cs typeface="Tahoma"/>
              </a:rPr>
              <a:t>one </a:t>
            </a:r>
            <a:r>
              <a:rPr sz="1600" spc="-10" dirty="0">
                <a:latin typeface="Tahoma"/>
                <a:cs typeface="Tahoma"/>
              </a:rPr>
              <a:t>job with computation </a:t>
            </a:r>
            <a:r>
              <a:rPr sz="1600" spc="-5" dirty="0">
                <a:latin typeface="Tahoma"/>
                <a:cs typeface="Tahoma"/>
              </a:rPr>
              <a:t>of</a:t>
            </a:r>
            <a:r>
              <a:rPr sz="1600" spc="15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another.</a:t>
            </a:r>
            <a:endParaRPr sz="1600">
              <a:latin typeface="Tahoma"/>
              <a:cs typeface="Tahoma"/>
            </a:endParaRPr>
          </a:p>
          <a:p>
            <a:pPr marL="697865" marR="57150" lvl="1" indent="-228600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Font typeface="Arial"/>
              <a:buChar char="●"/>
              <a:tabLst>
                <a:tab pos="698500" algn="l"/>
              </a:tabLst>
            </a:pPr>
            <a:r>
              <a:rPr sz="1600" spc="-10" dirty="0">
                <a:latin typeface="Tahoma"/>
                <a:cs typeface="Tahoma"/>
              </a:rPr>
              <a:t>Introduces notion </a:t>
            </a:r>
            <a:r>
              <a:rPr sz="1600" spc="-5" dirty="0">
                <a:latin typeface="Tahoma"/>
                <a:cs typeface="Tahoma"/>
              </a:rPr>
              <a:t>of a </a:t>
            </a:r>
            <a:r>
              <a:rPr sz="1600" spc="-10" dirty="0">
                <a:latin typeface="Tahoma"/>
                <a:cs typeface="Tahoma"/>
              </a:rPr>
              <a:t>job </a:t>
            </a:r>
            <a:r>
              <a:rPr sz="1600" spc="-5" dirty="0">
                <a:latin typeface="Tahoma"/>
                <a:cs typeface="Tahoma"/>
              </a:rPr>
              <a:t>pool </a:t>
            </a:r>
            <a:r>
              <a:rPr sz="1600" spc="-10" dirty="0">
                <a:latin typeface="Tahoma"/>
                <a:cs typeface="Tahoma"/>
              </a:rPr>
              <a:t>that allows </a:t>
            </a:r>
            <a:r>
              <a:rPr sz="1600" spc="-15" dirty="0">
                <a:latin typeface="Tahoma"/>
                <a:cs typeface="Tahoma"/>
              </a:rPr>
              <a:t>OS </a:t>
            </a:r>
            <a:r>
              <a:rPr sz="1600" spc="-5" dirty="0">
                <a:latin typeface="Tahoma"/>
                <a:cs typeface="Tahoma"/>
              </a:rPr>
              <a:t>choose next </a:t>
            </a:r>
            <a:r>
              <a:rPr sz="1600" spc="-10" dirty="0">
                <a:latin typeface="Tahoma"/>
                <a:cs typeface="Tahoma"/>
              </a:rPr>
              <a:t>job to </a:t>
            </a:r>
            <a:r>
              <a:rPr sz="1600" spc="-5" dirty="0">
                <a:latin typeface="Tahoma"/>
                <a:cs typeface="Tahoma"/>
              </a:rPr>
              <a:t>run </a:t>
            </a:r>
            <a:r>
              <a:rPr sz="1600" dirty="0">
                <a:latin typeface="Tahoma"/>
                <a:cs typeface="Tahoma"/>
              </a:rPr>
              <a:t>so as  </a:t>
            </a:r>
            <a:r>
              <a:rPr sz="1600" spc="-10" dirty="0">
                <a:latin typeface="Tahoma"/>
                <a:cs typeface="Tahoma"/>
              </a:rPr>
              <a:t>to increase CPU</a:t>
            </a:r>
            <a:r>
              <a:rPr sz="1600" spc="6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utilization.</a:t>
            </a:r>
            <a:endParaRPr sz="1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39363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Speeding </a:t>
            </a:r>
            <a:r>
              <a:rPr spc="5" dirty="0">
                <a:latin typeface="Arial Black"/>
                <a:cs typeface="Arial Black"/>
              </a:rPr>
              <a:t>up</a:t>
            </a:r>
            <a:r>
              <a:rPr spc="-80" dirty="0">
                <a:latin typeface="Arial Black"/>
                <a:cs typeface="Arial Black"/>
              </a:rPr>
              <a:t> </a:t>
            </a:r>
            <a:r>
              <a:rPr spc="-10" dirty="0">
                <a:latin typeface="Arial Black"/>
                <a:cs typeface="Arial Black"/>
              </a:rPr>
              <a:t>I/O</a:t>
            </a:r>
          </a:p>
        </p:txBody>
      </p:sp>
      <p:sp>
        <p:nvSpPr>
          <p:cNvPr id="3" name="object 3"/>
          <p:cNvSpPr/>
          <p:nvPr/>
        </p:nvSpPr>
        <p:spPr>
          <a:xfrm>
            <a:off x="3041904" y="2356104"/>
            <a:ext cx="3941064" cy="41833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14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644076"/>
            <a:ext cx="4928235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latin typeface="Arial Black"/>
                <a:cs typeface="Arial Black"/>
              </a:rPr>
              <a:t>Batch </a:t>
            </a:r>
            <a:r>
              <a:rPr spc="-5" dirty="0">
                <a:latin typeface="Arial Black"/>
                <a:cs typeface="Arial Black"/>
              </a:rPr>
              <a:t>Systems </a:t>
            </a:r>
            <a:r>
              <a:rPr dirty="0">
                <a:latin typeface="Arial Black"/>
                <a:cs typeface="Arial Black"/>
              </a:rPr>
              <a:t>- I/O  </a:t>
            </a:r>
            <a:r>
              <a:rPr spc="-5" dirty="0">
                <a:latin typeface="Arial Black"/>
                <a:cs typeface="Arial Black"/>
              </a:rPr>
              <a:t>completion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15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89706"/>
            <a:ext cx="8061325" cy="4027804"/>
          </a:xfrm>
          <a:prstGeom prst="rect">
            <a:avLst/>
          </a:prstGeom>
        </p:spPr>
        <p:txBody>
          <a:bodyPr vert="horz" wrap="square" lIns="0" tIns="8763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6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How </a:t>
            </a:r>
            <a:r>
              <a:rPr sz="2800" spc="5" dirty="0">
                <a:latin typeface="Tahoma"/>
                <a:cs typeface="Tahoma"/>
              </a:rPr>
              <a:t>do </a:t>
            </a:r>
            <a:r>
              <a:rPr sz="2800" spc="-10" dirty="0">
                <a:latin typeface="Tahoma"/>
                <a:cs typeface="Tahoma"/>
              </a:rPr>
              <a:t>we </a:t>
            </a:r>
            <a:r>
              <a:rPr sz="2800" spc="-5" dirty="0">
                <a:latin typeface="Tahoma"/>
                <a:cs typeface="Tahoma"/>
              </a:rPr>
              <a:t>know that </a:t>
            </a:r>
            <a:r>
              <a:rPr sz="2800" dirty="0">
                <a:latin typeface="Tahoma"/>
                <a:cs typeface="Tahoma"/>
              </a:rPr>
              <a:t>I/O </a:t>
            </a:r>
            <a:r>
              <a:rPr sz="2800" spc="-5" dirty="0">
                <a:latin typeface="Tahoma"/>
                <a:cs typeface="Tahoma"/>
              </a:rPr>
              <a:t>is</a:t>
            </a:r>
            <a:r>
              <a:rPr sz="2800" spc="3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complete?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Polling:</a:t>
            </a:r>
            <a:endParaRPr sz="2400">
              <a:latin typeface="Tahoma"/>
              <a:cs typeface="Tahoma"/>
            </a:endParaRPr>
          </a:p>
          <a:p>
            <a:pPr marL="1155065" lvl="2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Device </a:t>
            </a:r>
            <a:r>
              <a:rPr sz="2000" dirty="0">
                <a:latin typeface="Tahoma"/>
                <a:cs typeface="Tahoma"/>
              </a:rPr>
              <a:t>sets a </a:t>
            </a:r>
            <a:r>
              <a:rPr sz="2000" spc="-5" dirty="0">
                <a:latin typeface="Tahoma"/>
                <a:cs typeface="Tahoma"/>
              </a:rPr>
              <a:t>flag </a:t>
            </a:r>
            <a:r>
              <a:rPr sz="2000" dirty="0">
                <a:latin typeface="Tahoma"/>
                <a:cs typeface="Tahoma"/>
              </a:rPr>
              <a:t>when it is</a:t>
            </a:r>
            <a:r>
              <a:rPr sz="2000" spc="-5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busy.</a:t>
            </a:r>
            <a:endParaRPr sz="2000">
              <a:latin typeface="Tahoma"/>
              <a:cs typeface="Tahoma"/>
            </a:endParaRPr>
          </a:p>
          <a:p>
            <a:pPr marL="1155065" marR="481330" lvl="2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Program </a:t>
            </a:r>
            <a:r>
              <a:rPr sz="2000" dirty="0">
                <a:latin typeface="Tahoma"/>
                <a:cs typeface="Tahoma"/>
              </a:rPr>
              <a:t>tests </a:t>
            </a:r>
            <a:r>
              <a:rPr sz="2000" spc="-5" dirty="0">
                <a:latin typeface="Tahoma"/>
                <a:cs typeface="Tahoma"/>
              </a:rPr>
              <a:t>the flag </a:t>
            </a:r>
            <a:r>
              <a:rPr sz="2000" dirty="0">
                <a:latin typeface="Tahoma"/>
                <a:cs typeface="Tahoma"/>
              </a:rPr>
              <a:t>in a loop waiting </a:t>
            </a:r>
            <a:r>
              <a:rPr sz="2000" spc="-5" dirty="0">
                <a:latin typeface="Tahoma"/>
                <a:cs typeface="Tahoma"/>
              </a:rPr>
              <a:t>for completion </a:t>
            </a:r>
            <a:r>
              <a:rPr sz="2000" spc="5" dirty="0">
                <a:latin typeface="Tahoma"/>
                <a:cs typeface="Tahoma"/>
              </a:rPr>
              <a:t>of  </a:t>
            </a:r>
            <a:r>
              <a:rPr sz="2000" spc="-5" dirty="0">
                <a:latin typeface="Tahoma"/>
                <a:cs typeface="Tahoma"/>
              </a:rPr>
              <a:t>I/O.</a:t>
            </a:r>
            <a:endParaRPr sz="20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Interrupts:</a:t>
            </a:r>
            <a:endParaRPr sz="2400">
              <a:latin typeface="Tahoma"/>
              <a:cs typeface="Tahoma"/>
            </a:endParaRPr>
          </a:p>
          <a:p>
            <a:pPr marL="1155065" marR="5080" lvl="2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On </a:t>
            </a:r>
            <a:r>
              <a:rPr sz="2000" spc="-5" dirty="0">
                <a:latin typeface="Tahoma"/>
                <a:cs typeface="Tahoma"/>
              </a:rPr>
              <a:t>completion </a:t>
            </a:r>
            <a:r>
              <a:rPr sz="2000" spc="5" dirty="0">
                <a:latin typeface="Tahoma"/>
                <a:cs typeface="Tahoma"/>
              </a:rPr>
              <a:t>of </a:t>
            </a:r>
            <a:r>
              <a:rPr sz="2000" spc="-5" dirty="0">
                <a:latin typeface="Tahoma"/>
                <a:cs typeface="Tahoma"/>
              </a:rPr>
              <a:t>I/O, </a:t>
            </a:r>
            <a:r>
              <a:rPr sz="2000" dirty="0">
                <a:latin typeface="Tahoma"/>
                <a:cs typeface="Tahoma"/>
              </a:rPr>
              <a:t>device forces </a:t>
            </a:r>
            <a:r>
              <a:rPr sz="2000" spc="-5" dirty="0">
                <a:latin typeface="Tahoma"/>
                <a:cs typeface="Tahoma"/>
              </a:rPr>
              <a:t>CPU </a:t>
            </a:r>
            <a:r>
              <a:rPr sz="2000" spc="5" dirty="0">
                <a:latin typeface="Tahoma"/>
                <a:cs typeface="Tahoma"/>
              </a:rPr>
              <a:t>to </a:t>
            </a:r>
            <a:r>
              <a:rPr sz="2000" spc="-5" dirty="0">
                <a:latin typeface="Tahoma"/>
                <a:cs typeface="Tahoma"/>
              </a:rPr>
              <a:t>jump to </a:t>
            </a:r>
            <a:r>
              <a:rPr sz="2000" dirty="0">
                <a:latin typeface="Tahoma"/>
                <a:cs typeface="Tahoma"/>
              </a:rPr>
              <a:t>a </a:t>
            </a:r>
            <a:r>
              <a:rPr sz="2000" spc="-5" dirty="0">
                <a:latin typeface="Tahoma"/>
                <a:cs typeface="Tahoma"/>
              </a:rPr>
              <a:t>specific  instruction </a:t>
            </a:r>
            <a:r>
              <a:rPr sz="2000" dirty="0">
                <a:latin typeface="Tahoma"/>
                <a:cs typeface="Tahoma"/>
              </a:rPr>
              <a:t>address that contains </a:t>
            </a:r>
            <a:r>
              <a:rPr sz="2000" spc="-5" dirty="0">
                <a:latin typeface="Tahoma"/>
                <a:cs typeface="Tahoma"/>
              </a:rPr>
              <a:t>the interrupt service  routine.</a:t>
            </a:r>
            <a:endParaRPr sz="2000">
              <a:latin typeface="Tahoma"/>
              <a:cs typeface="Tahoma"/>
            </a:endParaRPr>
          </a:p>
          <a:p>
            <a:pPr marL="1155065" marR="166370" lvl="2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After </a:t>
            </a:r>
            <a:r>
              <a:rPr sz="2000" spc="-5" dirty="0">
                <a:latin typeface="Tahoma"/>
                <a:cs typeface="Tahoma"/>
              </a:rPr>
              <a:t>the interrupt has been </a:t>
            </a:r>
            <a:r>
              <a:rPr sz="2000" dirty="0">
                <a:latin typeface="Tahoma"/>
                <a:cs typeface="Tahoma"/>
              </a:rPr>
              <a:t>processed, </a:t>
            </a:r>
            <a:r>
              <a:rPr sz="2000" spc="-5" dirty="0">
                <a:latin typeface="Tahoma"/>
                <a:cs typeface="Tahoma"/>
              </a:rPr>
              <a:t>CPU </a:t>
            </a:r>
            <a:r>
              <a:rPr sz="2000" dirty="0">
                <a:latin typeface="Tahoma"/>
                <a:cs typeface="Tahoma"/>
              </a:rPr>
              <a:t>returns </a:t>
            </a:r>
            <a:r>
              <a:rPr sz="2000" spc="5" dirty="0">
                <a:latin typeface="Tahoma"/>
                <a:cs typeface="Tahoma"/>
              </a:rPr>
              <a:t>to </a:t>
            </a:r>
            <a:r>
              <a:rPr sz="2000" spc="-5" dirty="0">
                <a:latin typeface="Tahoma"/>
                <a:cs typeface="Tahoma"/>
              </a:rPr>
              <a:t>code  </a:t>
            </a:r>
            <a:r>
              <a:rPr sz="2000" dirty="0">
                <a:latin typeface="Tahoma"/>
                <a:cs typeface="Tahoma"/>
              </a:rPr>
              <a:t>it was </a:t>
            </a:r>
            <a:r>
              <a:rPr sz="2000" spc="-5" dirty="0">
                <a:latin typeface="Tahoma"/>
                <a:cs typeface="Tahoma"/>
              </a:rPr>
              <a:t>executing </a:t>
            </a:r>
            <a:r>
              <a:rPr sz="2000" dirty="0">
                <a:latin typeface="Tahoma"/>
                <a:cs typeface="Tahoma"/>
              </a:rPr>
              <a:t>prior </a:t>
            </a:r>
            <a:r>
              <a:rPr sz="2000" spc="-5" dirty="0">
                <a:latin typeface="Tahoma"/>
                <a:cs typeface="Tahoma"/>
              </a:rPr>
              <a:t>to servicing the</a:t>
            </a:r>
            <a:r>
              <a:rPr sz="2000" spc="-1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interrupt.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336" y="644076"/>
            <a:ext cx="8169726" cy="553998"/>
          </a:xfrm>
        </p:spPr>
        <p:txBody>
          <a:bodyPr/>
          <a:lstStyle/>
          <a:p>
            <a:r>
              <a:rPr lang="en-US" b="1" u="sng" dirty="0"/>
              <a:t>COURSE OUTCOMES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2129026"/>
            <a:ext cx="8572500" cy="5170646"/>
          </a:xfrm>
        </p:spPr>
        <p:txBody>
          <a:bodyPr/>
          <a:lstStyle/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CO1:</a:t>
            </a:r>
            <a:r>
              <a:rPr lang="en-US" sz="2400" dirty="0"/>
              <a:t>Describe and explain the fundamental components of operating systems and system programming.</a:t>
            </a:r>
          </a:p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CO2:</a:t>
            </a:r>
            <a:r>
              <a:rPr lang="en-US" sz="2400" dirty="0"/>
              <a:t>Apply and compare various policies of scheduling in processes and threads in OS. </a:t>
            </a:r>
          </a:p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CO3:</a:t>
            </a:r>
            <a:r>
              <a:rPr lang="en-US" sz="2400" dirty="0"/>
              <a:t>Describe and discuss various resource management techniques of operating systems and compare their performances. </a:t>
            </a:r>
          </a:p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CO4:</a:t>
            </a:r>
            <a:r>
              <a:rPr lang="en-US" sz="2400" dirty="0"/>
              <a:t>Understand the concept of IPC and describe various process synchronization techniques in OS.</a:t>
            </a:r>
          </a:p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CO5:</a:t>
            </a:r>
            <a:r>
              <a:rPr lang="en-US" sz="2400" dirty="0"/>
              <a:t>Discuss the working of IO management and apply various disk scheduling techniques.</a:t>
            </a:r>
          </a:p>
          <a:p>
            <a:pPr marL="342900" indent="-342900" rtl="0" fontAlgn="t">
              <a:buFont typeface="+mj-lt"/>
              <a:buAutoNum type="arabicPeriod"/>
            </a:pPr>
            <a:r>
              <a:rPr lang="en-US" sz="2400" b="1" dirty="0"/>
              <a:t>CO6:</a:t>
            </a:r>
            <a:r>
              <a:rPr lang="en-US" sz="2400" dirty="0"/>
              <a:t>Analyze and report appropriate OS design choices when building real-world systems.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45688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Multiprogramming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16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165021"/>
            <a:ext cx="7936230" cy="39008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marR="1356360" indent="-342900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Use interrupts </a:t>
            </a:r>
            <a:r>
              <a:rPr sz="2800" spc="-10" dirty="0">
                <a:latin typeface="Tahoma"/>
                <a:cs typeface="Tahoma"/>
              </a:rPr>
              <a:t>to </a:t>
            </a:r>
            <a:r>
              <a:rPr sz="2800" spc="-5" dirty="0">
                <a:latin typeface="Tahoma"/>
                <a:cs typeface="Tahoma"/>
              </a:rPr>
              <a:t>run </a:t>
            </a:r>
            <a:r>
              <a:rPr sz="2800" spc="-10" dirty="0">
                <a:latin typeface="Tahoma"/>
                <a:cs typeface="Tahoma"/>
              </a:rPr>
              <a:t>multiple programs  </a:t>
            </a:r>
            <a:r>
              <a:rPr sz="2800" spc="-5" dirty="0">
                <a:latin typeface="Tahoma"/>
                <a:cs typeface="Tahoma"/>
              </a:rPr>
              <a:t>simultaneously</a:t>
            </a:r>
            <a:endParaRPr sz="2800">
              <a:latin typeface="Tahoma"/>
              <a:cs typeface="Tahoma"/>
            </a:endParaRPr>
          </a:p>
          <a:p>
            <a:pPr marL="1155065" marR="255270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When a </a:t>
            </a:r>
            <a:r>
              <a:rPr sz="2000" spc="-5" dirty="0">
                <a:latin typeface="Tahoma"/>
                <a:cs typeface="Tahoma"/>
              </a:rPr>
              <a:t>program performs I/O, </a:t>
            </a:r>
            <a:r>
              <a:rPr sz="2000" dirty="0">
                <a:latin typeface="Tahoma"/>
                <a:cs typeface="Tahoma"/>
              </a:rPr>
              <a:t>instead </a:t>
            </a:r>
            <a:r>
              <a:rPr sz="2000" spc="-5" dirty="0">
                <a:latin typeface="Tahoma"/>
                <a:cs typeface="Tahoma"/>
              </a:rPr>
              <a:t>of polling, execute  </a:t>
            </a:r>
            <a:r>
              <a:rPr sz="2000" dirty="0">
                <a:latin typeface="Tahoma"/>
                <a:cs typeface="Tahoma"/>
              </a:rPr>
              <a:t>another </a:t>
            </a:r>
            <a:r>
              <a:rPr sz="2000" spc="-5" dirty="0">
                <a:latin typeface="Tahoma"/>
                <a:cs typeface="Tahoma"/>
              </a:rPr>
              <a:t>program till interrupt </a:t>
            </a:r>
            <a:r>
              <a:rPr sz="2000" dirty="0">
                <a:latin typeface="Tahoma"/>
                <a:cs typeface="Tahoma"/>
              </a:rPr>
              <a:t>is</a:t>
            </a:r>
            <a:r>
              <a:rPr sz="2000" spc="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received.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Requires </a:t>
            </a:r>
            <a:r>
              <a:rPr sz="2800" dirty="0">
                <a:latin typeface="Tahoma"/>
                <a:cs typeface="Tahoma"/>
              </a:rPr>
              <a:t>secure memory, I/O </a:t>
            </a:r>
            <a:r>
              <a:rPr sz="2800" spc="-5" dirty="0">
                <a:latin typeface="Tahoma"/>
                <a:cs typeface="Tahoma"/>
              </a:rPr>
              <a:t>for each</a:t>
            </a:r>
            <a:r>
              <a:rPr sz="2800" spc="-1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program.</a:t>
            </a:r>
            <a:endParaRPr sz="2800">
              <a:latin typeface="Tahoma"/>
              <a:cs typeface="Tahoma"/>
            </a:endParaRPr>
          </a:p>
          <a:p>
            <a:pPr marL="354965" marR="1551940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Requires intervention if program loops  indefinitely.</a:t>
            </a:r>
            <a:endParaRPr sz="2800">
              <a:latin typeface="Tahoma"/>
              <a:cs typeface="Tahoma"/>
            </a:endParaRPr>
          </a:p>
          <a:p>
            <a:pPr marL="354965" marR="4762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Requires </a:t>
            </a:r>
            <a:r>
              <a:rPr sz="2800" spc="-10" dirty="0">
                <a:latin typeface="Tahoma"/>
                <a:cs typeface="Tahoma"/>
              </a:rPr>
              <a:t>CPU </a:t>
            </a:r>
            <a:r>
              <a:rPr sz="2800" spc="-5" dirty="0">
                <a:latin typeface="Tahoma"/>
                <a:cs typeface="Tahoma"/>
              </a:rPr>
              <a:t>scheduling </a:t>
            </a:r>
            <a:r>
              <a:rPr sz="2800" spc="5" dirty="0">
                <a:latin typeface="Tahoma"/>
                <a:cs typeface="Tahoma"/>
              </a:rPr>
              <a:t>to </a:t>
            </a:r>
            <a:r>
              <a:rPr sz="2800" spc="-5" dirty="0">
                <a:latin typeface="Tahoma"/>
                <a:cs typeface="Tahoma"/>
              </a:rPr>
              <a:t>choose the next </a:t>
            </a:r>
            <a:r>
              <a:rPr sz="2800" dirty="0">
                <a:latin typeface="Tahoma"/>
                <a:cs typeface="Tahoma"/>
              </a:rPr>
              <a:t>job  </a:t>
            </a:r>
            <a:r>
              <a:rPr sz="2800" spc="-10" dirty="0">
                <a:latin typeface="Tahoma"/>
                <a:cs typeface="Tahoma"/>
              </a:rPr>
              <a:t>to</a:t>
            </a:r>
            <a:r>
              <a:rPr sz="2800" spc="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run.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312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Timesharing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17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591134"/>
            <a:ext cx="7631430" cy="3099435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7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Programs </a:t>
            </a:r>
            <a:r>
              <a:rPr sz="2800" dirty="0">
                <a:latin typeface="Tahoma"/>
                <a:cs typeface="Tahoma"/>
              </a:rPr>
              <a:t>queued for </a:t>
            </a:r>
            <a:r>
              <a:rPr sz="2800" spc="-10" dirty="0">
                <a:latin typeface="Tahoma"/>
                <a:cs typeface="Tahoma"/>
              </a:rPr>
              <a:t>execution </a:t>
            </a:r>
            <a:r>
              <a:rPr sz="2800" spc="-5" dirty="0">
                <a:latin typeface="Tahoma"/>
                <a:cs typeface="Tahoma"/>
              </a:rPr>
              <a:t>in FIFO</a:t>
            </a:r>
            <a:r>
              <a:rPr sz="2800" spc="5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order.</a:t>
            </a:r>
            <a:endParaRPr sz="2800">
              <a:latin typeface="Tahoma"/>
              <a:cs typeface="Tahoma"/>
            </a:endParaRPr>
          </a:p>
          <a:p>
            <a:pPr marL="354965" marR="887730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Like </a:t>
            </a:r>
            <a:r>
              <a:rPr sz="2800" spc="-5" dirty="0">
                <a:latin typeface="Tahoma"/>
                <a:cs typeface="Tahoma"/>
              </a:rPr>
              <a:t>multiprogramming, but timer device  interrupts </a:t>
            </a:r>
            <a:r>
              <a:rPr sz="2800" dirty="0">
                <a:latin typeface="Tahoma"/>
                <a:cs typeface="Tahoma"/>
              </a:rPr>
              <a:t>after </a:t>
            </a:r>
            <a:r>
              <a:rPr sz="2800" spc="-5" dirty="0">
                <a:latin typeface="Tahoma"/>
                <a:cs typeface="Tahoma"/>
              </a:rPr>
              <a:t>a </a:t>
            </a:r>
            <a:r>
              <a:rPr sz="2800" spc="-10" dirty="0">
                <a:latin typeface="Tahoma"/>
                <a:cs typeface="Tahoma"/>
              </a:rPr>
              <a:t>quantum</a:t>
            </a:r>
            <a:r>
              <a:rPr sz="2800" spc="5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(timeslice).</a:t>
            </a:r>
            <a:endParaRPr sz="2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Interrupted program </a:t>
            </a:r>
            <a:r>
              <a:rPr sz="2000" spc="-10" dirty="0">
                <a:latin typeface="Tahoma"/>
                <a:cs typeface="Tahoma"/>
              </a:rPr>
              <a:t>is </a:t>
            </a:r>
            <a:r>
              <a:rPr sz="2000" spc="-5" dirty="0">
                <a:latin typeface="Tahoma"/>
                <a:cs typeface="Tahoma"/>
              </a:rPr>
              <a:t>returned to end of</a:t>
            </a:r>
            <a:r>
              <a:rPr sz="2000" spc="1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FIFO</a:t>
            </a:r>
            <a:endParaRPr sz="20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Next program is taken </a:t>
            </a:r>
            <a:r>
              <a:rPr sz="2000" spc="-5" dirty="0">
                <a:latin typeface="Tahoma"/>
                <a:cs typeface="Tahoma"/>
              </a:rPr>
              <a:t>from </a:t>
            </a:r>
            <a:r>
              <a:rPr sz="2000" dirty="0">
                <a:latin typeface="Tahoma"/>
                <a:cs typeface="Tahoma"/>
              </a:rPr>
              <a:t>head </a:t>
            </a:r>
            <a:r>
              <a:rPr sz="2000" spc="-5" dirty="0">
                <a:latin typeface="Tahoma"/>
                <a:cs typeface="Tahoma"/>
              </a:rPr>
              <a:t>of</a:t>
            </a:r>
            <a:r>
              <a:rPr sz="2000" spc="-10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FIFO</a:t>
            </a:r>
            <a:endParaRPr sz="2000">
              <a:latin typeface="Tahoma"/>
              <a:cs typeface="Tahoma"/>
            </a:endParaRPr>
          </a:p>
          <a:p>
            <a:pPr marL="354965" marR="5080" indent="-342900">
              <a:lnSpc>
                <a:spcPct val="100000"/>
              </a:lnSpc>
              <a:spcBef>
                <a:spcPts val="60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Control card interpreter </a:t>
            </a:r>
            <a:r>
              <a:rPr sz="2800" dirty="0">
                <a:latin typeface="Tahoma"/>
                <a:cs typeface="Tahoma"/>
              </a:rPr>
              <a:t>replaced </a:t>
            </a:r>
            <a:r>
              <a:rPr sz="2800" spc="-10" dirty="0">
                <a:latin typeface="Tahoma"/>
                <a:cs typeface="Tahoma"/>
              </a:rPr>
              <a:t>by </a:t>
            </a:r>
            <a:r>
              <a:rPr sz="2800" dirty="0">
                <a:latin typeface="Tahoma"/>
                <a:cs typeface="Tahoma"/>
              </a:rPr>
              <a:t>command  </a:t>
            </a:r>
            <a:r>
              <a:rPr sz="2800" spc="-5" dirty="0">
                <a:latin typeface="Tahoma"/>
                <a:cs typeface="Tahoma"/>
              </a:rPr>
              <a:t>language</a:t>
            </a:r>
            <a:r>
              <a:rPr sz="2800" spc="2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interpreter.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66800" y="2209800"/>
            <a:ext cx="7571740" cy="463550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3492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275"/>
              </a:spcBef>
            </a:pPr>
            <a:r>
              <a:rPr sz="2400" b="1" spc="-5" dirty="0">
                <a:latin typeface="Times New Roman"/>
                <a:cs typeface="Times New Roman"/>
              </a:rPr>
              <a:t>Hardware </a:t>
            </a:r>
            <a:r>
              <a:rPr sz="2400" dirty="0">
                <a:latin typeface="Times New Roman"/>
                <a:cs typeface="Times New Roman"/>
              </a:rPr>
              <a:t>– </a:t>
            </a:r>
            <a:r>
              <a:rPr sz="2400" b="1" i="1" dirty="0">
                <a:solidFill>
                  <a:srgbClr val="0070BF"/>
                </a:solidFill>
                <a:latin typeface="Times New Roman"/>
                <a:cs typeface="Times New Roman"/>
              </a:rPr>
              <a:t>getting </a:t>
            </a:r>
            <a:r>
              <a:rPr sz="2400" b="1" i="1" spc="-5" dirty="0">
                <a:solidFill>
                  <a:srgbClr val="0070BF"/>
                </a:solidFill>
                <a:latin typeface="Times New Roman"/>
                <a:cs typeface="Times New Roman"/>
              </a:rPr>
              <a:t>cheaper</a:t>
            </a:r>
            <a:r>
              <a:rPr sz="2400" spc="-5" dirty="0">
                <a:latin typeface="Times New Roman"/>
                <a:cs typeface="Times New Roman"/>
              </a:rPr>
              <a:t>; </a:t>
            </a:r>
            <a:r>
              <a:rPr sz="2400" b="1" dirty="0">
                <a:latin typeface="Times New Roman"/>
                <a:cs typeface="Times New Roman"/>
              </a:rPr>
              <a:t>Human – </a:t>
            </a:r>
            <a:r>
              <a:rPr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getting</a:t>
            </a:r>
            <a:r>
              <a:rPr sz="2400" b="1" i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expensive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4903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Timesharing</a:t>
            </a:r>
            <a:r>
              <a:rPr spc="-65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(cont.)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18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89706"/>
            <a:ext cx="8022590" cy="3418840"/>
          </a:xfrm>
          <a:prstGeom prst="rect">
            <a:avLst/>
          </a:prstGeom>
        </p:spPr>
        <p:txBody>
          <a:bodyPr vert="horz" wrap="square" lIns="0" tIns="8763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6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Interactive</a:t>
            </a:r>
            <a:r>
              <a:rPr sz="2800" spc="2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(action/response)</a:t>
            </a:r>
            <a:endParaRPr sz="2800">
              <a:latin typeface="Tahoma"/>
              <a:cs typeface="Tahoma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10" dirty="0">
                <a:latin typeface="Tahoma"/>
                <a:cs typeface="Tahoma"/>
              </a:rPr>
              <a:t>when </a:t>
            </a:r>
            <a:r>
              <a:rPr sz="2400" dirty="0">
                <a:latin typeface="Tahoma"/>
                <a:cs typeface="Tahoma"/>
              </a:rPr>
              <a:t>OS finishes </a:t>
            </a:r>
            <a:r>
              <a:rPr sz="2400" spc="-5" dirty="0">
                <a:latin typeface="Tahoma"/>
                <a:cs typeface="Tahoma"/>
              </a:rPr>
              <a:t>execution </a:t>
            </a:r>
            <a:r>
              <a:rPr sz="2400" spc="5" dirty="0">
                <a:latin typeface="Tahoma"/>
                <a:cs typeface="Tahoma"/>
              </a:rPr>
              <a:t>of one </a:t>
            </a:r>
            <a:r>
              <a:rPr sz="2400" dirty="0">
                <a:latin typeface="Tahoma"/>
                <a:cs typeface="Tahoma"/>
              </a:rPr>
              <a:t>command, it </a:t>
            </a:r>
            <a:r>
              <a:rPr sz="2400" spc="-10" dirty="0">
                <a:latin typeface="Tahoma"/>
                <a:cs typeface="Tahoma"/>
              </a:rPr>
              <a:t>seeks  </a:t>
            </a:r>
            <a:r>
              <a:rPr sz="2400" dirty="0">
                <a:latin typeface="Tahoma"/>
                <a:cs typeface="Tahoma"/>
              </a:rPr>
              <a:t>the </a:t>
            </a:r>
            <a:r>
              <a:rPr sz="2400" spc="-5" dirty="0">
                <a:latin typeface="Tahoma"/>
                <a:cs typeface="Tahoma"/>
              </a:rPr>
              <a:t>next control statement </a:t>
            </a:r>
            <a:r>
              <a:rPr sz="2400" dirty="0">
                <a:latin typeface="Tahoma"/>
                <a:cs typeface="Tahoma"/>
              </a:rPr>
              <a:t>from</a:t>
            </a:r>
            <a:r>
              <a:rPr sz="2400" spc="-65" dirty="0">
                <a:latin typeface="Tahoma"/>
                <a:cs typeface="Tahoma"/>
              </a:rPr>
              <a:t> </a:t>
            </a:r>
            <a:r>
              <a:rPr sz="2400" spc="-10" dirty="0">
                <a:latin typeface="Tahoma"/>
                <a:cs typeface="Tahoma"/>
              </a:rPr>
              <a:t>user.</a:t>
            </a:r>
            <a:endParaRPr sz="24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File systems</a:t>
            </a:r>
            <a:endParaRPr sz="2800">
              <a:latin typeface="Tahoma"/>
              <a:cs typeface="Tahoma"/>
            </a:endParaRPr>
          </a:p>
          <a:p>
            <a:pPr marL="1155065" marR="492759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online </a:t>
            </a:r>
            <a:r>
              <a:rPr sz="2000" dirty="0">
                <a:latin typeface="Tahoma"/>
                <a:cs typeface="Tahoma"/>
              </a:rPr>
              <a:t>filesystem </a:t>
            </a:r>
            <a:r>
              <a:rPr sz="2000" spc="-10" dirty="0">
                <a:latin typeface="Tahoma"/>
                <a:cs typeface="Tahoma"/>
              </a:rPr>
              <a:t>is </a:t>
            </a:r>
            <a:r>
              <a:rPr sz="2000" spc="-5" dirty="0">
                <a:latin typeface="Tahoma"/>
                <a:cs typeface="Tahoma"/>
              </a:rPr>
              <a:t>required for users </a:t>
            </a:r>
            <a:r>
              <a:rPr sz="2000" spc="5" dirty="0">
                <a:latin typeface="Tahoma"/>
                <a:cs typeface="Tahoma"/>
              </a:rPr>
              <a:t>to </a:t>
            </a:r>
            <a:r>
              <a:rPr sz="2000" dirty="0">
                <a:latin typeface="Tahoma"/>
                <a:cs typeface="Tahoma"/>
              </a:rPr>
              <a:t>access </a:t>
            </a:r>
            <a:r>
              <a:rPr sz="2000" spc="-5" dirty="0">
                <a:latin typeface="Tahoma"/>
                <a:cs typeface="Tahoma"/>
              </a:rPr>
              <a:t>data and  code.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Virtual</a:t>
            </a:r>
            <a:r>
              <a:rPr sz="2800" spc="20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memory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  <a:tab pos="3328670" algn="l"/>
              </a:tabLst>
            </a:pPr>
            <a:r>
              <a:rPr sz="2400" spc="-5" dirty="0">
                <a:latin typeface="Tahoma"/>
                <a:cs typeface="Tahoma"/>
              </a:rPr>
              <a:t>Job </a:t>
            </a:r>
            <a:r>
              <a:rPr sz="2400" dirty="0">
                <a:latin typeface="Tahoma"/>
                <a:cs typeface="Tahoma"/>
              </a:rPr>
              <a:t>is</a:t>
            </a:r>
            <a:r>
              <a:rPr sz="2400" spc="15" dirty="0">
                <a:latin typeface="Tahoma"/>
                <a:cs typeface="Tahoma"/>
              </a:rPr>
              <a:t> </a:t>
            </a:r>
            <a:r>
              <a:rPr sz="2400" spc="-10" dirty="0">
                <a:latin typeface="Tahoma"/>
                <a:cs typeface="Tahoma"/>
              </a:rPr>
              <a:t>swapped</a:t>
            </a:r>
            <a:r>
              <a:rPr sz="2400" spc="2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in	and </a:t>
            </a:r>
            <a:r>
              <a:rPr sz="2400" spc="5" dirty="0">
                <a:latin typeface="Tahoma"/>
                <a:cs typeface="Tahoma"/>
              </a:rPr>
              <a:t>out </a:t>
            </a:r>
            <a:r>
              <a:rPr sz="2400" spc="-5" dirty="0">
                <a:latin typeface="Tahoma"/>
                <a:cs typeface="Tahoma"/>
              </a:rPr>
              <a:t>of memory </a:t>
            </a:r>
            <a:r>
              <a:rPr sz="2400" spc="-10" dirty="0">
                <a:latin typeface="Tahoma"/>
                <a:cs typeface="Tahoma"/>
              </a:rPr>
              <a:t>to</a:t>
            </a:r>
            <a:r>
              <a:rPr sz="2400" spc="-6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disk.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73412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Personal Computing</a:t>
            </a:r>
            <a:r>
              <a:rPr spc="-50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Systems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19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15" y="2593213"/>
            <a:ext cx="7611745" cy="3257550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Single user systems,</a:t>
            </a:r>
            <a:r>
              <a:rPr sz="2400" spc="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portable.</a:t>
            </a:r>
            <a:endParaRPr sz="2400">
              <a:latin typeface="Tahoma"/>
              <a:cs typeface="Tahoma"/>
            </a:endParaRPr>
          </a:p>
          <a:p>
            <a:pPr marL="354965" marR="128270" indent="-342900">
              <a:lnSpc>
                <a:spcPct val="100000"/>
              </a:lnSpc>
              <a:spcBef>
                <a:spcPts val="49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I/O devices </a:t>
            </a:r>
            <a:r>
              <a:rPr sz="2400" dirty="0">
                <a:latin typeface="Tahoma"/>
                <a:cs typeface="Tahoma"/>
              </a:rPr>
              <a:t>- </a:t>
            </a:r>
            <a:r>
              <a:rPr sz="2400" spc="-5" dirty="0">
                <a:latin typeface="Tahoma"/>
                <a:cs typeface="Tahoma"/>
              </a:rPr>
              <a:t>keyboards, </a:t>
            </a:r>
            <a:r>
              <a:rPr sz="2400" dirty="0">
                <a:latin typeface="Tahoma"/>
                <a:cs typeface="Tahoma"/>
              </a:rPr>
              <a:t>mice, </a:t>
            </a:r>
            <a:r>
              <a:rPr sz="2400" spc="-5" dirty="0">
                <a:latin typeface="Tahoma"/>
                <a:cs typeface="Tahoma"/>
              </a:rPr>
              <a:t>display screens, small  printers.</a:t>
            </a:r>
            <a:endParaRPr sz="24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Laptops </a:t>
            </a:r>
            <a:r>
              <a:rPr sz="2400" dirty="0">
                <a:latin typeface="Tahoma"/>
                <a:cs typeface="Tahoma"/>
              </a:rPr>
              <a:t>and </a:t>
            </a:r>
            <a:r>
              <a:rPr sz="2400" spc="-5" dirty="0">
                <a:latin typeface="Tahoma"/>
                <a:cs typeface="Tahoma"/>
              </a:rPr>
              <a:t>palmtops, Smart cards, </a:t>
            </a:r>
            <a:r>
              <a:rPr sz="2400" spc="-10" dirty="0">
                <a:latin typeface="Tahoma"/>
                <a:cs typeface="Tahoma"/>
              </a:rPr>
              <a:t>Wireless</a:t>
            </a:r>
            <a:r>
              <a:rPr sz="2400" spc="5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devices.</a:t>
            </a:r>
            <a:endParaRPr sz="2400">
              <a:latin typeface="Tahoma"/>
              <a:cs typeface="Tahoma"/>
            </a:endParaRPr>
          </a:p>
          <a:p>
            <a:pPr marL="354965" marR="622300" indent="-342900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Single user </a:t>
            </a:r>
            <a:r>
              <a:rPr sz="2400" spc="-10" dirty="0">
                <a:latin typeface="Tahoma"/>
                <a:cs typeface="Tahoma"/>
              </a:rPr>
              <a:t>systems </a:t>
            </a:r>
            <a:r>
              <a:rPr sz="2400" spc="-5" dirty="0">
                <a:latin typeface="Tahoma"/>
                <a:cs typeface="Tahoma"/>
              </a:rPr>
              <a:t>may not need advanced CPU  </a:t>
            </a:r>
            <a:r>
              <a:rPr sz="2400" dirty="0">
                <a:latin typeface="Tahoma"/>
                <a:cs typeface="Tahoma"/>
              </a:rPr>
              <a:t>utilization </a:t>
            </a:r>
            <a:r>
              <a:rPr sz="2400" spc="-5" dirty="0">
                <a:latin typeface="Tahoma"/>
                <a:cs typeface="Tahoma"/>
              </a:rPr>
              <a:t>or </a:t>
            </a:r>
            <a:r>
              <a:rPr sz="2400" dirty="0">
                <a:latin typeface="Tahoma"/>
                <a:cs typeface="Tahoma"/>
              </a:rPr>
              <a:t>protection</a:t>
            </a:r>
            <a:r>
              <a:rPr sz="2400" spc="-11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features.</a:t>
            </a:r>
            <a:endParaRPr sz="24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49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Advantages:</a:t>
            </a:r>
            <a:endParaRPr sz="24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Font typeface="Arial"/>
              <a:buChar char="●"/>
              <a:tabLst>
                <a:tab pos="756285" algn="l"/>
                <a:tab pos="756920" algn="l"/>
              </a:tabLst>
            </a:pPr>
            <a:r>
              <a:rPr sz="2000" spc="-5" dirty="0">
                <a:latin typeface="Tahoma"/>
                <a:cs typeface="Tahoma"/>
              </a:rPr>
              <a:t>user convenience, responsiveness,</a:t>
            </a:r>
            <a:r>
              <a:rPr sz="2000" spc="-7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ubiquitous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4400" y="2133600"/>
            <a:ext cx="7543800" cy="463550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3492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275"/>
              </a:spcBef>
            </a:pPr>
            <a:r>
              <a:rPr sz="2400" b="1" spc="-5" dirty="0">
                <a:latin typeface="Times New Roman"/>
                <a:cs typeface="Times New Roman"/>
              </a:rPr>
              <a:t>Hardware </a:t>
            </a:r>
            <a:r>
              <a:rPr sz="2400" dirty="0">
                <a:latin typeface="Times New Roman"/>
                <a:cs typeface="Times New Roman"/>
              </a:rPr>
              <a:t>– </a:t>
            </a:r>
            <a:r>
              <a:rPr sz="2400" b="1" i="1" spc="-5" dirty="0">
                <a:solidFill>
                  <a:srgbClr val="001F60"/>
                </a:solidFill>
                <a:latin typeface="Times New Roman"/>
                <a:cs typeface="Times New Roman"/>
              </a:rPr>
              <a:t>cheap </a:t>
            </a:r>
            <a:r>
              <a:rPr sz="2400" dirty="0">
                <a:latin typeface="Times New Roman"/>
                <a:cs typeface="Times New Roman"/>
              </a:rPr>
              <a:t>; </a:t>
            </a:r>
            <a:r>
              <a:rPr sz="2400" b="1" dirty="0">
                <a:latin typeface="Times New Roman"/>
                <a:cs typeface="Times New Roman"/>
              </a:rPr>
              <a:t>Human –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expensive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42138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Parallel</a:t>
            </a:r>
            <a:r>
              <a:rPr spc="-65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latin typeface="Arial"/>
                <a:cs typeface="Arial"/>
              </a:rPr>
              <a:t>20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165021"/>
            <a:ext cx="7951470" cy="43903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marR="5080" indent="-342900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Multiprocessor systems with </a:t>
            </a:r>
            <a:r>
              <a:rPr sz="2800" spc="-10" dirty="0">
                <a:latin typeface="Tahoma"/>
                <a:cs typeface="Tahoma"/>
              </a:rPr>
              <a:t>more </a:t>
            </a:r>
            <a:r>
              <a:rPr sz="2800" spc="-5" dirty="0">
                <a:latin typeface="Tahoma"/>
                <a:cs typeface="Tahoma"/>
              </a:rPr>
              <a:t>than one </a:t>
            </a:r>
            <a:r>
              <a:rPr sz="2800" spc="-10" dirty="0">
                <a:latin typeface="Tahoma"/>
                <a:cs typeface="Tahoma"/>
              </a:rPr>
              <a:t>CPU  </a:t>
            </a:r>
            <a:r>
              <a:rPr sz="2800" spc="-5" dirty="0">
                <a:latin typeface="Tahoma"/>
                <a:cs typeface="Tahoma"/>
              </a:rPr>
              <a:t>in close communication.</a:t>
            </a:r>
            <a:endParaRPr sz="2800">
              <a:latin typeface="Tahoma"/>
              <a:cs typeface="Tahoma"/>
            </a:endParaRPr>
          </a:p>
          <a:p>
            <a:pPr marL="354965" marR="453390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Improved Throughput, economical, increased  reliability.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Kinds:</a:t>
            </a:r>
            <a:endParaRPr sz="28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409"/>
              </a:spcBef>
              <a:buClr>
                <a:srgbClr val="FFCC00"/>
              </a:buClr>
              <a:buChar char="•"/>
              <a:tabLst>
                <a:tab pos="1612900" algn="l"/>
              </a:tabLst>
            </a:pPr>
            <a:r>
              <a:rPr sz="1800" spc="-5" dirty="0">
                <a:latin typeface="Tahoma"/>
                <a:cs typeface="Tahoma"/>
              </a:rPr>
              <a:t>Vector </a:t>
            </a:r>
            <a:r>
              <a:rPr sz="1800" dirty="0">
                <a:latin typeface="Tahoma"/>
                <a:cs typeface="Tahoma"/>
              </a:rPr>
              <a:t>and</a:t>
            </a:r>
            <a:r>
              <a:rPr sz="1800" spc="-15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pipelined</a:t>
            </a:r>
            <a:endParaRPr sz="18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Char char="•"/>
              <a:tabLst>
                <a:tab pos="1612900" algn="l"/>
              </a:tabLst>
            </a:pPr>
            <a:r>
              <a:rPr sz="1800" spc="-5" dirty="0">
                <a:latin typeface="Tahoma"/>
                <a:cs typeface="Tahoma"/>
              </a:rPr>
              <a:t>Symmetric </a:t>
            </a:r>
            <a:r>
              <a:rPr sz="1800" dirty="0">
                <a:latin typeface="Tahoma"/>
                <a:cs typeface="Tahoma"/>
              </a:rPr>
              <a:t>and </a:t>
            </a:r>
            <a:r>
              <a:rPr sz="1800" spc="-5" dirty="0">
                <a:latin typeface="Tahoma"/>
                <a:cs typeface="Tahoma"/>
              </a:rPr>
              <a:t>asymmetric</a:t>
            </a:r>
            <a:r>
              <a:rPr sz="1800" spc="-10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multiprocessing</a:t>
            </a:r>
            <a:endParaRPr sz="18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Char char="•"/>
              <a:tabLst>
                <a:tab pos="1612900" algn="l"/>
              </a:tabLst>
            </a:pPr>
            <a:r>
              <a:rPr sz="1800" spc="-5" dirty="0">
                <a:latin typeface="Tahoma"/>
                <a:cs typeface="Tahoma"/>
              </a:rPr>
              <a:t>Distributed memory </a:t>
            </a:r>
            <a:r>
              <a:rPr sz="1800" dirty="0">
                <a:latin typeface="Tahoma"/>
                <a:cs typeface="Tahoma"/>
              </a:rPr>
              <a:t>vs. </a:t>
            </a:r>
            <a:r>
              <a:rPr sz="1800" spc="-5" dirty="0">
                <a:latin typeface="Tahoma"/>
                <a:cs typeface="Tahoma"/>
              </a:rPr>
              <a:t>shared</a:t>
            </a:r>
            <a:r>
              <a:rPr sz="1800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memory</a:t>
            </a:r>
            <a:endParaRPr sz="1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Programming</a:t>
            </a:r>
            <a:r>
              <a:rPr sz="2800" spc="3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models:</a:t>
            </a:r>
            <a:endParaRPr sz="2800">
              <a:latin typeface="Tahoma"/>
              <a:cs typeface="Tahoma"/>
            </a:endParaRPr>
          </a:p>
          <a:p>
            <a:pPr marL="1612265" marR="9525" lvl="1" indent="-228600">
              <a:lnSpc>
                <a:spcPct val="100000"/>
              </a:lnSpc>
              <a:spcBef>
                <a:spcPts val="409"/>
              </a:spcBef>
              <a:buClr>
                <a:srgbClr val="FFCC00"/>
              </a:buClr>
              <a:buChar char="•"/>
              <a:tabLst>
                <a:tab pos="1612900" algn="l"/>
              </a:tabLst>
            </a:pPr>
            <a:r>
              <a:rPr sz="1800" spc="-5" dirty="0">
                <a:latin typeface="Tahoma"/>
                <a:cs typeface="Tahoma"/>
              </a:rPr>
              <a:t>Tightly coupled </a:t>
            </a:r>
            <a:r>
              <a:rPr sz="1800" dirty="0">
                <a:latin typeface="Tahoma"/>
                <a:cs typeface="Tahoma"/>
              </a:rPr>
              <a:t>vs. </a:t>
            </a:r>
            <a:r>
              <a:rPr sz="1800" spc="-5" dirty="0">
                <a:latin typeface="Tahoma"/>
                <a:cs typeface="Tahoma"/>
              </a:rPr>
              <a:t>loosely </a:t>
            </a:r>
            <a:r>
              <a:rPr sz="1800" spc="-10" dirty="0">
                <a:latin typeface="Tahoma"/>
                <a:cs typeface="Tahoma"/>
              </a:rPr>
              <a:t>coupled </a:t>
            </a:r>
            <a:r>
              <a:rPr sz="1800" spc="-5" dirty="0">
                <a:latin typeface="Tahoma"/>
                <a:cs typeface="Tahoma"/>
              </a:rPr>
              <a:t>,message-based </a:t>
            </a:r>
            <a:r>
              <a:rPr sz="1800" dirty="0">
                <a:latin typeface="Tahoma"/>
                <a:cs typeface="Tahoma"/>
              </a:rPr>
              <a:t>vs. </a:t>
            </a:r>
            <a:r>
              <a:rPr sz="1800" spc="-5" dirty="0">
                <a:latin typeface="Tahoma"/>
                <a:cs typeface="Tahoma"/>
              </a:rPr>
              <a:t>shared  variable</a:t>
            </a:r>
            <a:endParaRPr sz="1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70624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Parallel Computing</a:t>
            </a:r>
            <a:r>
              <a:rPr spc="-45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Systems</a:t>
            </a:r>
          </a:p>
        </p:txBody>
      </p:sp>
      <p:sp>
        <p:nvSpPr>
          <p:cNvPr id="3" name="object 3"/>
          <p:cNvSpPr/>
          <p:nvPr/>
        </p:nvSpPr>
        <p:spPr>
          <a:xfrm>
            <a:off x="6092952" y="4110228"/>
            <a:ext cx="2884931" cy="1912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84503" y="4567428"/>
            <a:ext cx="2682240" cy="1837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733800" y="2286000"/>
            <a:ext cx="2133600" cy="1571625"/>
          </a:xfrm>
          <a:prstGeom prst="rect">
            <a:avLst/>
          </a:prstGeom>
          <a:solidFill>
            <a:srgbClr val="FFC199"/>
          </a:solidFill>
        </p:spPr>
        <p:txBody>
          <a:bodyPr vert="horz" wrap="square" lIns="0" tIns="38735" rIns="0" bIns="0" rtlCol="0">
            <a:spAutoFit/>
          </a:bodyPr>
          <a:lstStyle/>
          <a:p>
            <a:pPr marL="92710" marR="106045">
              <a:lnSpc>
                <a:spcPct val="100000"/>
              </a:lnSpc>
              <a:spcBef>
                <a:spcPts val="305"/>
              </a:spcBef>
            </a:pPr>
            <a:r>
              <a:rPr sz="1600" b="1" i="1" spc="-5" dirty="0">
                <a:latin typeface="Times New Roman"/>
                <a:cs typeface="Times New Roman"/>
              </a:rPr>
              <a:t>Climate modeling,  earthquake  simulations, genome  analysis, protein  folding, nuclear fusion  research,</a:t>
            </a:r>
            <a:r>
              <a:rPr sz="1600" b="1" i="1" spc="25" dirty="0">
                <a:latin typeface="Times New Roman"/>
                <a:cs typeface="Times New Roman"/>
              </a:rPr>
              <a:t> </a:t>
            </a:r>
            <a:r>
              <a:rPr sz="1600" b="1" i="1" spc="-10" dirty="0">
                <a:latin typeface="Times New Roman"/>
                <a:cs typeface="Times New Roman"/>
              </a:rPr>
              <a:t>…..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84503" y="2206751"/>
            <a:ext cx="2694432" cy="186385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990600" y="1981200"/>
            <a:ext cx="2209800" cy="338455"/>
          </a:xfrm>
          <a:prstGeom prst="rect">
            <a:avLst/>
          </a:prstGeom>
          <a:solidFill>
            <a:srgbClr val="FFF4CC"/>
          </a:solidFill>
        </p:spPr>
        <p:txBody>
          <a:bodyPr vert="horz" wrap="square" lIns="0" tIns="3873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05"/>
              </a:spcBef>
            </a:pPr>
            <a:r>
              <a:rPr sz="1600" b="1" i="1" spc="-5" dirty="0">
                <a:latin typeface="Times New Roman"/>
                <a:cs typeface="Times New Roman"/>
              </a:rPr>
              <a:t>ILLIAC 2</a:t>
            </a:r>
            <a:r>
              <a:rPr sz="1600" b="1" i="1" spc="-15" dirty="0">
                <a:latin typeface="Times New Roman"/>
                <a:cs typeface="Times New Roman"/>
              </a:rPr>
              <a:t> </a:t>
            </a:r>
            <a:r>
              <a:rPr sz="1600" b="1" i="1" spc="-5" dirty="0">
                <a:latin typeface="Times New Roman"/>
                <a:cs typeface="Times New Roman"/>
              </a:rPr>
              <a:t>(UIllinois)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19200" y="6477000"/>
            <a:ext cx="2362200" cy="309880"/>
          </a:xfrm>
          <a:prstGeom prst="rect">
            <a:avLst/>
          </a:prstGeom>
          <a:solidFill>
            <a:srgbClr val="FFF4CC"/>
          </a:solidFill>
        </p:spPr>
        <p:txBody>
          <a:bodyPr vert="horz" wrap="square" lIns="0" tIns="4000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sz="1400" b="1" i="1" dirty="0">
                <a:latin typeface="Times New Roman"/>
                <a:cs typeface="Times New Roman"/>
              </a:rPr>
              <a:t>Connection Machine</a:t>
            </a:r>
            <a:r>
              <a:rPr sz="1400" b="1" i="1" spc="-85" dirty="0">
                <a:latin typeface="Times New Roman"/>
                <a:cs typeface="Times New Roman"/>
              </a:rPr>
              <a:t> </a:t>
            </a:r>
            <a:r>
              <a:rPr sz="1400" b="1" i="1" dirty="0">
                <a:latin typeface="Times New Roman"/>
                <a:cs typeface="Times New Roman"/>
              </a:rPr>
              <a:t>(MIT)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39000" y="5638800"/>
            <a:ext cx="1828800" cy="309880"/>
          </a:xfrm>
          <a:prstGeom prst="rect">
            <a:avLst/>
          </a:prstGeom>
          <a:solidFill>
            <a:srgbClr val="FFF4CC"/>
          </a:solidFill>
        </p:spPr>
        <p:txBody>
          <a:bodyPr vert="horz" wrap="square" lIns="0" tIns="4000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sz="1400" b="1" i="1" dirty="0">
                <a:latin typeface="Times New Roman"/>
                <a:cs typeface="Times New Roman"/>
              </a:rPr>
              <a:t>IBM Blue</a:t>
            </a:r>
            <a:r>
              <a:rPr sz="1400" b="1" i="1" spc="-15" dirty="0">
                <a:latin typeface="Times New Roman"/>
                <a:cs typeface="Times New Roman"/>
              </a:rPr>
              <a:t> </a:t>
            </a:r>
            <a:r>
              <a:rPr sz="1400" b="1" i="1" spc="-5" dirty="0">
                <a:latin typeface="Times New Roman"/>
                <a:cs typeface="Times New Roman"/>
              </a:rPr>
              <a:t>Gene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013703" y="2052827"/>
            <a:ext cx="3064763" cy="186385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038600" y="4648200"/>
            <a:ext cx="1828800" cy="309880"/>
          </a:xfrm>
          <a:prstGeom prst="rect">
            <a:avLst/>
          </a:prstGeom>
          <a:solidFill>
            <a:srgbClr val="FFF4CC"/>
          </a:solidFill>
        </p:spPr>
        <p:txBody>
          <a:bodyPr vert="horz" wrap="square" lIns="0" tIns="4000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sz="1400" b="1" i="1" spc="-5" dirty="0">
                <a:latin typeface="Times New Roman"/>
                <a:cs typeface="Times New Roman"/>
              </a:rPr>
              <a:t>Tianhe-1(China)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727703" y="4949952"/>
            <a:ext cx="2316479" cy="1650492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239000" y="3581400"/>
            <a:ext cx="1828800" cy="309880"/>
          </a:xfrm>
          <a:prstGeom prst="rect">
            <a:avLst/>
          </a:prstGeom>
          <a:solidFill>
            <a:srgbClr val="FFF4CC"/>
          </a:solidFill>
        </p:spPr>
        <p:txBody>
          <a:bodyPr vert="horz" wrap="square" lIns="0" tIns="40005" rIns="0" bIns="0" rtlCol="0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sz="1400" b="1" i="1" dirty="0">
                <a:latin typeface="Times New Roman"/>
                <a:cs typeface="Times New Roman"/>
              </a:rPr>
              <a:t>K-computer(Japan)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21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50780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Distributed</a:t>
            </a:r>
            <a:r>
              <a:rPr spc="-55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22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15" y="2593213"/>
            <a:ext cx="6889115" cy="3579495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Distribute computation </a:t>
            </a:r>
            <a:r>
              <a:rPr sz="2400" dirty="0">
                <a:latin typeface="Tahoma"/>
                <a:cs typeface="Tahoma"/>
              </a:rPr>
              <a:t>among </a:t>
            </a:r>
            <a:r>
              <a:rPr sz="2400" spc="-5" dirty="0">
                <a:latin typeface="Tahoma"/>
                <a:cs typeface="Tahoma"/>
              </a:rPr>
              <a:t>many</a:t>
            </a:r>
            <a:r>
              <a:rPr sz="2400" spc="-5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processors.</a:t>
            </a:r>
            <a:endParaRPr sz="24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495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Loosely coupled</a:t>
            </a:r>
            <a:r>
              <a:rPr sz="2400" spc="-20" dirty="0">
                <a:latin typeface="Tahoma"/>
                <a:cs typeface="Tahoma"/>
              </a:rPr>
              <a:t> </a:t>
            </a:r>
            <a:r>
              <a:rPr sz="2400" dirty="0">
                <a:latin typeface="Tahoma"/>
                <a:cs typeface="Tahoma"/>
              </a:rPr>
              <a:t>-</a:t>
            </a:r>
            <a:endParaRPr sz="24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305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5" dirty="0">
                <a:latin typeface="Tahoma"/>
                <a:cs typeface="Tahoma"/>
              </a:rPr>
              <a:t>no </a:t>
            </a:r>
            <a:r>
              <a:rPr sz="1600" spc="-10" dirty="0">
                <a:latin typeface="Tahoma"/>
                <a:cs typeface="Tahoma"/>
              </a:rPr>
              <a:t>shared </a:t>
            </a:r>
            <a:r>
              <a:rPr sz="1600" spc="-5" dirty="0">
                <a:latin typeface="Tahoma"/>
                <a:cs typeface="Tahoma"/>
              </a:rPr>
              <a:t>memory, </a:t>
            </a:r>
            <a:r>
              <a:rPr sz="1600" spc="-10" dirty="0">
                <a:latin typeface="Tahoma"/>
                <a:cs typeface="Tahoma"/>
              </a:rPr>
              <a:t>various communication</a:t>
            </a:r>
            <a:r>
              <a:rPr sz="1600" spc="145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lines</a:t>
            </a:r>
            <a:endParaRPr sz="16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client/server</a:t>
            </a:r>
            <a:r>
              <a:rPr sz="2400" spc="1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architectures</a:t>
            </a:r>
            <a:endParaRPr sz="24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Advantages:</a:t>
            </a:r>
            <a:endParaRPr sz="24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5" dirty="0">
                <a:latin typeface="Tahoma"/>
                <a:cs typeface="Tahoma"/>
              </a:rPr>
              <a:t>resource</a:t>
            </a:r>
            <a:r>
              <a:rPr sz="1600" spc="10" dirty="0">
                <a:latin typeface="Tahoma"/>
                <a:cs typeface="Tahoma"/>
              </a:rPr>
              <a:t> </a:t>
            </a:r>
            <a:r>
              <a:rPr sz="1600" spc="-10" dirty="0">
                <a:latin typeface="Tahoma"/>
                <a:cs typeface="Tahoma"/>
              </a:rPr>
              <a:t>sharing</a:t>
            </a:r>
            <a:endParaRPr sz="16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305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10" dirty="0">
                <a:latin typeface="Tahoma"/>
                <a:cs typeface="Tahoma"/>
              </a:rPr>
              <a:t>computation</a:t>
            </a:r>
            <a:r>
              <a:rPr sz="1600" spc="4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speed-up</a:t>
            </a:r>
            <a:endParaRPr sz="16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295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10" dirty="0">
                <a:latin typeface="Tahoma"/>
                <a:cs typeface="Tahoma"/>
              </a:rPr>
              <a:t>reliability</a:t>
            </a:r>
            <a:endParaRPr sz="1600">
              <a:latin typeface="Tahoma"/>
              <a:cs typeface="Tahoma"/>
            </a:endParaRPr>
          </a:p>
          <a:p>
            <a:pPr marL="1612265" lvl="1" indent="-229235">
              <a:lnSpc>
                <a:spcPct val="100000"/>
              </a:lnSpc>
              <a:spcBef>
                <a:spcPts val="300"/>
              </a:spcBef>
              <a:buClr>
                <a:srgbClr val="FFCC00"/>
              </a:buClr>
              <a:buChar char="•"/>
              <a:tabLst>
                <a:tab pos="1612265" algn="l"/>
                <a:tab pos="1612900" algn="l"/>
              </a:tabLst>
            </a:pPr>
            <a:r>
              <a:rPr sz="1600" spc="-10" dirty="0">
                <a:latin typeface="Tahoma"/>
                <a:cs typeface="Tahoma"/>
              </a:rPr>
              <a:t>communication </a:t>
            </a:r>
            <a:r>
              <a:rPr sz="1600" spc="-5" dirty="0">
                <a:latin typeface="Tahoma"/>
                <a:cs typeface="Tahoma"/>
              </a:rPr>
              <a:t>- </a:t>
            </a:r>
            <a:r>
              <a:rPr sz="1600" dirty="0">
                <a:latin typeface="Tahoma"/>
                <a:cs typeface="Tahoma"/>
              </a:rPr>
              <a:t>e.g.</a:t>
            </a:r>
            <a:r>
              <a:rPr sz="1600" spc="80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email</a:t>
            </a:r>
            <a:endParaRPr sz="1600">
              <a:latin typeface="Tahoma"/>
              <a:cs typeface="Tahoma"/>
            </a:endParaRPr>
          </a:p>
          <a:p>
            <a:pPr marL="355600" indent="-342900">
              <a:lnSpc>
                <a:spcPct val="100000"/>
              </a:lnSpc>
              <a:spcBef>
                <a:spcPts val="500"/>
              </a:spcBef>
              <a:buClr>
                <a:srgbClr val="FFCC00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2400" spc="-5" dirty="0">
                <a:latin typeface="Tahoma"/>
                <a:cs typeface="Tahoma"/>
              </a:rPr>
              <a:t>Applications </a:t>
            </a:r>
            <a:r>
              <a:rPr sz="2400" dirty="0">
                <a:latin typeface="Tahoma"/>
                <a:cs typeface="Tahoma"/>
              </a:rPr>
              <a:t>- </a:t>
            </a:r>
            <a:r>
              <a:rPr sz="2400" spc="-5" dirty="0">
                <a:latin typeface="Tahoma"/>
                <a:cs typeface="Tahoma"/>
              </a:rPr>
              <a:t>digital libraries, digital</a:t>
            </a:r>
            <a:r>
              <a:rPr sz="2400" spc="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multimedia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4400" y="2133600"/>
            <a:ext cx="7543800" cy="463550"/>
          </a:xfrm>
          <a:prstGeom prst="rect">
            <a:avLst/>
          </a:prstGeom>
          <a:solidFill>
            <a:srgbClr val="FFEB99"/>
          </a:solidFill>
        </p:spPr>
        <p:txBody>
          <a:bodyPr vert="horz" wrap="square" lIns="0" tIns="34925" rIns="0" bIns="0" rtlCol="0">
            <a:spAutoFit/>
          </a:bodyPr>
          <a:lstStyle/>
          <a:p>
            <a:pPr marL="606425">
              <a:lnSpc>
                <a:spcPct val="100000"/>
              </a:lnSpc>
              <a:spcBef>
                <a:spcPts val="275"/>
              </a:spcBef>
            </a:pPr>
            <a:r>
              <a:rPr sz="2400" b="1" spc="-5" dirty="0">
                <a:latin typeface="Times New Roman"/>
                <a:cs typeface="Times New Roman"/>
              </a:rPr>
              <a:t>Hardware </a:t>
            </a:r>
            <a:r>
              <a:rPr sz="2400" dirty="0">
                <a:latin typeface="Times New Roman"/>
                <a:cs typeface="Times New Roman"/>
              </a:rPr>
              <a:t>– </a:t>
            </a:r>
            <a:r>
              <a:rPr sz="2400" b="1" i="1" dirty="0">
                <a:solidFill>
                  <a:srgbClr val="001F60"/>
                </a:solidFill>
                <a:latin typeface="Times New Roman"/>
                <a:cs typeface="Times New Roman"/>
              </a:rPr>
              <a:t>very cheap </a:t>
            </a:r>
            <a:r>
              <a:rPr sz="2400" dirty="0">
                <a:latin typeface="Times New Roman"/>
                <a:cs typeface="Times New Roman"/>
              </a:rPr>
              <a:t>; </a:t>
            </a:r>
            <a:r>
              <a:rPr sz="2400" b="1" dirty="0">
                <a:latin typeface="Times New Roman"/>
                <a:cs typeface="Times New Roman"/>
              </a:rPr>
              <a:t>Human – </a:t>
            </a:r>
            <a:r>
              <a:rPr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very</a:t>
            </a:r>
            <a:r>
              <a:rPr sz="2400" b="1" i="1" spc="-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400" b="1" i="1" spc="-5" dirty="0">
                <a:solidFill>
                  <a:srgbClr val="FF0000"/>
                </a:solidFill>
                <a:latin typeface="Times New Roman"/>
                <a:cs typeface="Times New Roman"/>
              </a:rPr>
              <a:t>expensive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4648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Real-time</a:t>
            </a:r>
            <a:r>
              <a:rPr spc="-40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53" y="2088142"/>
            <a:ext cx="7689215" cy="396367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7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Correct system function depends </a:t>
            </a:r>
            <a:r>
              <a:rPr sz="2800" dirty="0">
                <a:latin typeface="Tahoma"/>
                <a:cs typeface="Tahoma"/>
              </a:rPr>
              <a:t>on</a:t>
            </a:r>
            <a:r>
              <a:rPr sz="2800" spc="5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timeliness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Feedback/control</a:t>
            </a:r>
            <a:r>
              <a:rPr sz="2800" spc="2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loops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dirty="0">
                <a:latin typeface="Tahoma"/>
                <a:cs typeface="Tahoma"/>
              </a:rPr>
              <a:t>Sensors </a:t>
            </a:r>
            <a:r>
              <a:rPr sz="2800" spc="-10" dirty="0">
                <a:latin typeface="Tahoma"/>
                <a:cs typeface="Tahoma"/>
              </a:rPr>
              <a:t>and</a:t>
            </a:r>
            <a:r>
              <a:rPr sz="2800" spc="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actuators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Hard real-time </a:t>
            </a:r>
            <a:r>
              <a:rPr sz="2800" dirty="0">
                <a:latin typeface="Tahoma"/>
                <a:cs typeface="Tahoma"/>
              </a:rPr>
              <a:t>systems</a:t>
            </a:r>
            <a:r>
              <a:rPr sz="2800" spc="10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-</a:t>
            </a:r>
            <a:endParaRPr sz="2800">
              <a:latin typeface="Tahoma"/>
              <a:cs typeface="Tahoma"/>
            </a:endParaRPr>
          </a:p>
          <a:p>
            <a:pPr marL="1234440" lvl="1" indent="-308610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234440" algn="l"/>
                <a:tab pos="1235075" algn="l"/>
              </a:tabLst>
            </a:pPr>
            <a:r>
              <a:rPr sz="2000" spc="-5" dirty="0">
                <a:latin typeface="Tahoma"/>
                <a:cs typeface="Tahoma"/>
              </a:rPr>
              <a:t>Failure </a:t>
            </a:r>
            <a:r>
              <a:rPr sz="2000" dirty="0">
                <a:latin typeface="Tahoma"/>
                <a:cs typeface="Tahoma"/>
              </a:rPr>
              <a:t>if </a:t>
            </a:r>
            <a:r>
              <a:rPr sz="2000" spc="-5" dirty="0">
                <a:latin typeface="Tahoma"/>
                <a:cs typeface="Tahoma"/>
              </a:rPr>
              <a:t>response time </a:t>
            </a:r>
            <a:r>
              <a:rPr sz="2000" dirty="0">
                <a:latin typeface="Tahoma"/>
                <a:cs typeface="Tahoma"/>
              </a:rPr>
              <a:t>too</a:t>
            </a:r>
            <a:r>
              <a:rPr sz="2000" spc="-2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long.</a:t>
            </a:r>
            <a:endParaRPr sz="20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Secondary storage </a:t>
            </a:r>
            <a:r>
              <a:rPr sz="2000" dirty="0">
                <a:latin typeface="Tahoma"/>
                <a:cs typeface="Tahoma"/>
              </a:rPr>
              <a:t>is</a:t>
            </a:r>
            <a:r>
              <a:rPr sz="2000" spc="-3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limited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Soft real-time </a:t>
            </a:r>
            <a:r>
              <a:rPr sz="2800" dirty="0">
                <a:latin typeface="Tahoma"/>
                <a:cs typeface="Tahoma"/>
              </a:rPr>
              <a:t>systems</a:t>
            </a:r>
            <a:r>
              <a:rPr sz="2800" spc="10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-</a:t>
            </a:r>
            <a:endParaRPr sz="2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Less </a:t>
            </a:r>
            <a:r>
              <a:rPr sz="2000" dirty="0">
                <a:latin typeface="Tahoma"/>
                <a:cs typeface="Tahoma"/>
              </a:rPr>
              <a:t>accurate if response </a:t>
            </a:r>
            <a:r>
              <a:rPr sz="2000" spc="-5" dirty="0">
                <a:latin typeface="Tahoma"/>
                <a:cs typeface="Tahoma"/>
              </a:rPr>
              <a:t>time </a:t>
            </a:r>
            <a:r>
              <a:rPr sz="2000" dirty="0">
                <a:latin typeface="Tahoma"/>
                <a:cs typeface="Tahoma"/>
              </a:rPr>
              <a:t>is too</a:t>
            </a:r>
            <a:r>
              <a:rPr sz="2000" spc="-10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long.</a:t>
            </a:r>
            <a:endParaRPr sz="20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39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dirty="0">
                <a:latin typeface="Tahoma"/>
                <a:cs typeface="Tahoma"/>
              </a:rPr>
              <a:t>Useful </a:t>
            </a:r>
            <a:r>
              <a:rPr sz="2000" spc="-10" dirty="0">
                <a:latin typeface="Tahoma"/>
                <a:cs typeface="Tahoma"/>
              </a:rPr>
              <a:t>in </a:t>
            </a:r>
            <a:r>
              <a:rPr sz="2000" spc="-5" dirty="0">
                <a:latin typeface="Tahoma"/>
                <a:cs typeface="Tahoma"/>
              </a:rPr>
              <a:t>applications </a:t>
            </a:r>
            <a:r>
              <a:rPr sz="2000" dirty="0">
                <a:latin typeface="Tahoma"/>
                <a:cs typeface="Tahoma"/>
              </a:rPr>
              <a:t>such </a:t>
            </a:r>
            <a:r>
              <a:rPr sz="2000" spc="5" dirty="0">
                <a:latin typeface="Tahoma"/>
                <a:cs typeface="Tahoma"/>
              </a:rPr>
              <a:t>as </a:t>
            </a:r>
            <a:r>
              <a:rPr sz="2000" spc="-5" dirty="0">
                <a:latin typeface="Tahoma"/>
                <a:cs typeface="Tahoma"/>
              </a:rPr>
              <a:t>multimedia, </a:t>
            </a:r>
            <a:r>
              <a:rPr sz="2000" dirty="0">
                <a:latin typeface="Tahoma"/>
                <a:cs typeface="Tahoma"/>
              </a:rPr>
              <a:t>virtual</a:t>
            </a:r>
            <a:r>
              <a:rPr sz="2000" spc="-45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reality.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624828" y="2584704"/>
            <a:ext cx="2307335" cy="15468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396228" y="4184903"/>
            <a:ext cx="2686812" cy="132283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766035" y="6883501"/>
            <a:ext cx="275590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r>
              <a:rPr lang="en-IN" sz="1400" dirty="0">
                <a:solidFill>
                  <a:srgbClr val="5D564D"/>
                </a:solidFill>
                <a:latin typeface="Arial"/>
                <a:cs typeface="Arial"/>
              </a:rPr>
              <a:t>23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77"/>
          <p:cNvSpPr txBox="1">
            <a:spLocks noGrp="1"/>
          </p:cNvSpPr>
          <p:nvPr>
            <p:ph type="title"/>
          </p:nvPr>
        </p:nvSpPr>
        <p:spPr>
          <a:xfrm>
            <a:off x="419100" y="419894"/>
            <a:ext cx="9052560" cy="70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ctr" anchorCtr="0">
            <a:noAutofit/>
          </a:bodyPr>
          <a:lstStyle/>
          <a:p>
            <a:pPr algn="l" rtl="0">
              <a:lnSpc>
                <a:spcPct val="90000"/>
              </a:lnSpc>
              <a:buClr>
                <a:srgbClr val="000000"/>
              </a:buClr>
              <a:buSzPts val="3600"/>
            </a:pPr>
            <a:r>
              <a:rPr lang="en-US" sz="3960">
                <a:solidFill>
                  <a:srgbClr val="000000"/>
                </a:solidFill>
                <a:ea typeface="Arial"/>
                <a:sym typeface="Arial"/>
              </a:rPr>
              <a:t>Storage Structure</a:t>
            </a:r>
            <a:endParaRPr/>
          </a:p>
        </p:txBody>
      </p:sp>
      <p:sp>
        <p:nvSpPr>
          <p:cNvPr id="905" name="Google Shape;905;p77"/>
          <p:cNvSpPr txBox="1">
            <a:spLocks noGrp="1"/>
          </p:cNvSpPr>
          <p:nvPr>
            <p:ph type="body" idx="1"/>
          </p:nvPr>
        </p:nvSpPr>
        <p:spPr>
          <a:xfrm>
            <a:off x="691515" y="2122488"/>
            <a:ext cx="8675370" cy="4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marL="188595" indent="-188595" algn="l" rtl="0">
              <a:lnSpc>
                <a:spcPct val="90000"/>
              </a:lnSpc>
              <a:buClr>
                <a:srgbClr val="000000"/>
              </a:buClr>
              <a:buSzPts val="2600"/>
              <a:buFont typeface="Arial"/>
              <a:buChar char="•"/>
            </a:pPr>
            <a:r>
              <a:rPr lang="en-US" sz="28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 memory - only large storage media that the CPU can access directly.</a:t>
            </a:r>
            <a:endParaRPr sz="308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88595" indent="-188595" algn="l" rtl="0">
              <a:lnSpc>
                <a:spcPct val="90000"/>
              </a:lnSpc>
              <a:spcBef>
                <a:spcPts val="770"/>
              </a:spcBef>
              <a:buClr>
                <a:srgbClr val="000000"/>
              </a:buClr>
              <a:buSzPts val="2600"/>
              <a:buFont typeface="Arial"/>
              <a:buChar char="•"/>
            </a:pPr>
            <a:r>
              <a:rPr lang="en-US" sz="28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Secondary storage - </a:t>
            </a:r>
            <a:r>
              <a:rPr lang="en-US" sz="286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</a:t>
            </a:r>
            <a:r>
              <a:rPr lang="en-US" sz="286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large nonvolatile storage capacity.</a:t>
            </a:r>
            <a:endParaRPr sz="308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565785" lvl="1" indent="-188595" algn="l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42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Magnetic disks - rigid metal or glass platters covered with magnetic recording material.</a:t>
            </a:r>
            <a:endParaRPr sz="264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42975" lvl="2" indent="-188595" algn="l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Disk surface is logically divided into tracks, subdivided into sectors.</a:t>
            </a:r>
            <a:endParaRPr sz="2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942975" lvl="2" indent="-188595" algn="l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Disk controller determines logical interaction between device and computer.</a:t>
            </a:r>
            <a:endParaRPr/>
          </a:p>
        </p:txBody>
      </p:sp>
      <p:sp>
        <p:nvSpPr>
          <p:cNvPr id="906" name="Google Shape;906;p77"/>
          <p:cNvSpPr txBox="1"/>
          <p:nvPr/>
        </p:nvSpPr>
        <p:spPr>
          <a:xfrm>
            <a:off x="7103745" y="7106285"/>
            <a:ext cx="2263140" cy="401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algn="r">
              <a:buClr>
                <a:srgbClr val="000000"/>
              </a:buClr>
              <a:buSzPts val="1800"/>
            </a:pPr>
            <a:fld id="{00000000-1234-1234-1234-123412341234}" type="slidenum">
              <a:rPr lang="en-US" sz="19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rgbClr val="000000"/>
                </a:buClr>
                <a:buSzPts val="1800"/>
              </a:pPr>
              <a:t>28</a:t>
            </a:fld>
            <a:endParaRPr sz="15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712611"/>
            <a:ext cx="37109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Storage</a:t>
            </a:r>
            <a:r>
              <a:rPr spc="-55" dirty="0"/>
              <a:t> </a:t>
            </a:r>
            <a:r>
              <a:rPr spc="-5" dirty="0"/>
              <a:t>Hierarchy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24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285" y="2267214"/>
            <a:ext cx="6854825" cy="340360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84785" marR="5080" indent="-172720">
              <a:lnSpc>
                <a:spcPts val="2820"/>
              </a:lnSpc>
              <a:spcBef>
                <a:spcPts val="445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Storage </a:t>
            </a:r>
            <a:r>
              <a:rPr sz="2600" spc="5" dirty="0">
                <a:latin typeface="Arial"/>
                <a:cs typeface="Arial"/>
              </a:rPr>
              <a:t>systems </a:t>
            </a:r>
            <a:r>
              <a:rPr sz="2600" dirty="0">
                <a:latin typeface="Arial"/>
                <a:cs typeface="Arial"/>
              </a:rPr>
              <a:t>are organized </a:t>
            </a:r>
            <a:r>
              <a:rPr sz="2600" spc="-5" dirty="0">
                <a:latin typeface="Arial"/>
                <a:cs typeface="Arial"/>
              </a:rPr>
              <a:t>in </a:t>
            </a:r>
            <a:r>
              <a:rPr sz="2600" dirty="0">
                <a:latin typeface="Arial"/>
                <a:cs typeface="Arial"/>
              </a:rPr>
              <a:t>a</a:t>
            </a:r>
            <a:r>
              <a:rPr sz="2600" spc="-7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hierarchy  </a:t>
            </a:r>
            <a:r>
              <a:rPr sz="2600" spc="5" dirty="0">
                <a:latin typeface="Arial"/>
                <a:cs typeface="Arial"/>
              </a:rPr>
              <a:t>based</a:t>
            </a:r>
            <a:r>
              <a:rPr sz="2600" spc="-45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on</a:t>
            </a:r>
            <a:endParaRPr sz="2600">
              <a:latin typeface="Arial"/>
              <a:cs typeface="Arial"/>
            </a:endParaRPr>
          </a:p>
          <a:p>
            <a:pPr marL="528320" lvl="1" indent="-173355">
              <a:lnSpc>
                <a:spcPts val="2635"/>
              </a:lnSpc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Speed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Cost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4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Volatility</a:t>
            </a:r>
            <a:endParaRPr sz="22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buFont typeface="Arial"/>
              <a:buChar char="•"/>
            </a:pPr>
            <a:endParaRPr sz="2400">
              <a:latin typeface="Arial"/>
              <a:cs typeface="Arial"/>
            </a:endParaRPr>
          </a:p>
          <a:p>
            <a:pPr marL="184785" marR="45720" indent="-172720">
              <a:lnSpc>
                <a:spcPct val="90200"/>
              </a:lnSpc>
              <a:spcBef>
                <a:spcPts val="1415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Caching - process </a:t>
            </a:r>
            <a:r>
              <a:rPr sz="2600" spc="5" dirty="0">
                <a:latin typeface="Arial"/>
                <a:cs typeface="Arial"/>
              </a:rPr>
              <a:t>of </a:t>
            </a:r>
            <a:r>
              <a:rPr sz="2600" dirty="0">
                <a:latin typeface="Arial"/>
                <a:cs typeface="Arial"/>
              </a:rPr>
              <a:t>copying </a:t>
            </a:r>
            <a:r>
              <a:rPr sz="2600" spc="-5" dirty="0">
                <a:latin typeface="Arial"/>
                <a:cs typeface="Arial"/>
              </a:rPr>
              <a:t>information into  </a:t>
            </a:r>
            <a:r>
              <a:rPr sz="2600" dirty="0">
                <a:latin typeface="Arial"/>
                <a:cs typeface="Arial"/>
              </a:rPr>
              <a:t>faster storage system; </a:t>
            </a:r>
            <a:r>
              <a:rPr sz="2600" spc="-5" dirty="0">
                <a:latin typeface="Arial"/>
                <a:cs typeface="Arial"/>
              </a:rPr>
              <a:t>main </a:t>
            </a:r>
            <a:r>
              <a:rPr sz="2600" dirty="0">
                <a:latin typeface="Arial"/>
                <a:cs typeface="Arial"/>
              </a:rPr>
              <a:t>memory </a:t>
            </a:r>
            <a:r>
              <a:rPr sz="2600" spc="5" dirty="0">
                <a:latin typeface="Arial"/>
                <a:cs typeface="Arial"/>
              </a:rPr>
              <a:t>can be  </a:t>
            </a:r>
            <a:r>
              <a:rPr sz="2600" dirty="0">
                <a:latin typeface="Arial"/>
                <a:cs typeface="Arial"/>
              </a:rPr>
              <a:t>viewed </a:t>
            </a:r>
            <a:r>
              <a:rPr sz="2600" spc="-10" dirty="0">
                <a:latin typeface="Arial"/>
                <a:cs typeface="Arial"/>
              </a:rPr>
              <a:t>as </a:t>
            </a:r>
            <a:r>
              <a:rPr sz="2600" spc="5" dirty="0">
                <a:latin typeface="Arial"/>
                <a:cs typeface="Arial"/>
              </a:rPr>
              <a:t>fast </a:t>
            </a:r>
            <a:r>
              <a:rPr sz="2600" dirty="0">
                <a:latin typeface="Arial"/>
                <a:cs typeface="Arial"/>
              </a:rPr>
              <a:t>cache </a:t>
            </a:r>
            <a:r>
              <a:rPr sz="2600" spc="5" dirty="0">
                <a:latin typeface="Arial"/>
                <a:cs typeface="Arial"/>
              </a:rPr>
              <a:t>for </a:t>
            </a:r>
            <a:r>
              <a:rPr sz="2600" dirty="0">
                <a:latin typeface="Arial"/>
                <a:cs typeface="Arial"/>
              </a:rPr>
              <a:t>secondary</a:t>
            </a:r>
            <a:r>
              <a:rPr sz="2600" spc="-70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storage.</a:t>
            </a:r>
            <a:endParaRPr sz="2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336" y="644076"/>
            <a:ext cx="8169726" cy="553998"/>
          </a:xfrm>
        </p:spPr>
        <p:txBody>
          <a:bodyPr/>
          <a:lstStyle/>
          <a:p>
            <a:r>
              <a:rPr lang="en-US" b="1" dirty="0"/>
              <a:t>Recommended Reading material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2129026"/>
            <a:ext cx="8877300" cy="4801314"/>
          </a:xfrm>
        </p:spPr>
        <p:txBody>
          <a:bodyPr/>
          <a:lstStyle/>
          <a:p>
            <a:pPr marL="457200" indent="-457200" rtl="0" fontAlgn="t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William Stallings, “OPERATING SYSTEMS INTERNALS AND DESIGN PRINCIPLES”.</a:t>
            </a:r>
            <a:r>
              <a:rPr lang="en-US" sz="2400" dirty="0"/>
              <a:t> </a:t>
            </a:r>
          </a:p>
          <a:p>
            <a:pPr marL="457200" indent="-457200" rtl="0" fontAlgn="t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Andrew S. </a:t>
            </a:r>
            <a:r>
              <a:rPr lang="en-US" sz="2400" dirty="0" err="1"/>
              <a:t>Tanenbaum</a:t>
            </a:r>
            <a:r>
              <a:rPr lang="en-US" sz="2400" dirty="0"/>
              <a:t>, “Operating Systems Design and Implementation”, Third Edition,</a:t>
            </a:r>
            <a:r>
              <a:rPr lang="en-US" sz="2400" b="1" dirty="0"/>
              <a:t> </a:t>
            </a:r>
            <a:r>
              <a:rPr lang="en-US" sz="2400" dirty="0"/>
              <a:t>Prentice Hall Publications</a:t>
            </a:r>
            <a:r>
              <a:rPr lang="en-US" sz="2400" b="1" dirty="0"/>
              <a:t> </a:t>
            </a:r>
            <a:r>
              <a:rPr lang="en-US" sz="2400" dirty="0"/>
              <a:t>2006 </a:t>
            </a:r>
          </a:p>
          <a:p>
            <a:pPr marL="457200" indent="-457200" rtl="0" fontAlgn="t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A.S. </a:t>
            </a:r>
            <a:r>
              <a:rPr lang="en-US" sz="2400" dirty="0" err="1"/>
              <a:t>Tanenbaum</a:t>
            </a:r>
            <a:r>
              <a:rPr lang="en-US" sz="2400" dirty="0"/>
              <a:t>, “Modern Operating Systems”, 2</a:t>
            </a:r>
            <a:r>
              <a:rPr lang="en-US" sz="2400" baseline="30000" dirty="0"/>
              <a:t>nd</a:t>
            </a:r>
            <a:r>
              <a:rPr lang="en-US" sz="2400" dirty="0"/>
              <a:t> edition, Prentice Hall India.</a:t>
            </a:r>
          </a:p>
          <a:p>
            <a:pPr marL="457200" indent="-457200" rtl="0" fontAlgn="t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 err="1"/>
              <a:t>A.Silberschatz</a:t>
            </a:r>
            <a:r>
              <a:rPr lang="en-US" sz="2400" b="1" dirty="0"/>
              <a:t>, </a:t>
            </a:r>
            <a:r>
              <a:rPr lang="en-US" sz="2400" b="1" dirty="0" err="1"/>
              <a:t>P.Galvin</a:t>
            </a:r>
            <a:r>
              <a:rPr lang="en-US" sz="2400" b="1" dirty="0"/>
              <a:t>, G. Gagne, “Operating systems concepts” Willey international company (sixth edition)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03" y="741596"/>
            <a:ext cx="480314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Storage </a:t>
            </a:r>
            <a:r>
              <a:rPr sz="3300" dirty="0"/>
              <a:t>Device</a:t>
            </a:r>
            <a:r>
              <a:rPr sz="3300" spc="-40" dirty="0"/>
              <a:t> </a:t>
            </a:r>
            <a:r>
              <a:rPr sz="3300" spc="-5" dirty="0"/>
              <a:t>Hierarchy</a:t>
            </a:r>
            <a:endParaRPr sz="3300"/>
          </a:p>
        </p:txBody>
      </p:sp>
      <p:sp>
        <p:nvSpPr>
          <p:cNvPr id="3" name="object 3"/>
          <p:cNvSpPr/>
          <p:nvPr/>
        </p:nvSpPr>
        <p:spPr>
          <a:xfrm>
            <a:off x="2442972" y="1819655"/>
            <a:ext cx="5334000" cy="44455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dirty="0"/>
              <a:t>78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91d9a31d26_0_0"/>
          <p:cNvSpPr txBox="1">
            <a:spLocks noGrp="1"/>
          </p:cNvSpPr>
          <p:nvPr>
            <p:ph type="title"/>
          </p:nvPr>
        </p:nvSpPr>
        <p:spPr>
          <a:xfrm>
            <a:off x="691515" y="515938"/>
            <a:ext cx="8675370" cy="145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ctr" anchorCtr="0">
            <a:noAutofit/>
          </a:bodyPr>
          <a:lstStyle/>
          <a:p>
            <a:pPr rtl="0">
              <a:lnSpc>
                <a:spcPct val="90000"/>
              </a:lnSpc>
              <a:buClr>
                <a:srgbClr val="000000"/>
              </a:buClr>
              <a:buSzPts val="3300"/>
            </a:pPr>
            <a:r>
              <a:rPr lang="en-US" sz="3630">
                <a:solidFill>
                  <a:srgbClr val="000000"/>
                </a:solidFill>
                <a:ea typeface="Arial"/>
                <a:sym typeface="Arial"/>
              </a:rPr>
              <a:t>System Calls</a:t>
            </a:r>
            <a:endParaRPr/>
          </a:p>
        </p:txBody>
      </p:sp>
      <p:sp>
        <p:nvSpPr>
          <p:cNvPr id="927" name="Google Shape;927;g91d9a31d26_0_0"/>
          <p:cNvSpPr txBox="1">
            <a:spLocks noGrp="1"/>
          </p:cNvSpPr>
          <p:nvPr>
            <p:ph type="body" idx="1"/>
          </p:nvPr>
        </p:nvSpPr>
        <p:spPr>
          <a:xfrm>
            <a:off x="251460" y="1706880"/>
            <a:ext cx="8004810" cy="49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marL="188595" indent="-188595" rtl="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User code can issue a syscall, which causes a trap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88595" indent="-188595" rtl="0">
              <a:lnSpc>
                <a:spcPct val="90000"/>
              </a:lnSpc>
              <a:spcBef>
                <a:spcPts val="77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Kernel handles the syscall</a:t>
            </a:r>
            <a:endParaRPr/>
          </a:p>
        </p:txBody>
      </p:sp>
      <p:sp>
        <p:nvSpPr>
          <p:cNvPr id="928" name="Google Shape;928;g91d9a31d26_0_0"/>
          <p:cNvSpPr txBox="1"/>
          <p:nvPr/>
        </p:nvSpPr>
        <p:spPr>
          <a:xfrm>
            <a:off x="7103745" y="7106285"/>
            <a:ext cx="2263140" cy="40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algn="r">
              <a:buClr>
                <a:srgbClr val="000000"/>
              </a:buClr>
              <a:buSzPts val="1800"/>
            </a:pPr>
            <a:fld id="{00000000-1234-1234-1234-123412341234}" type="slidenum">
              <a:rPr lang="en-US" sz="19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rgbClr val="000000"/>
                </a:buClr>
                <a:buSzPts val="1800"/>
              </a:pPr>
              <a:t>31</a:t>
            </a:fld>
            <a:endParaRPr sz="15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9" name="Google Shape;929;g91d9a31d26_0_0"/>
          <p:cNvPicPr preferRelativeResize="0"/>
          <p:nvPr/>
        </p:nvPicPr>
        <p:blipFill rotWithShape="1">
          <a:blip r:embed="rId3">
            <a:alphaModFix/>
          </a:blip>
          <a:srcRect l="416" t="30277" r="416" b="29999"/>
          <a:stretch/>
        </p:blipFill>
        <p:spPr>
          <a:xfrm>
            <a:off x="880110" y="3615531"/>
            <a:ext cx="8298180" cy="2493645"/>
          </a:xfrm>
          <a:prstGeom prst="rect">
            <a:avLst/>
          </a:prstGeom>
          <a:noFill/>
          <a:ln w="38100" cap="flat" cmpd="dbl">
            <a:solidFill>
              <a:srgbClr val="CC6600"/>
            </a:solidFill>
            <a:prstDash val="solid"/>
            <a:miter lim="5243"/>
            <a:headEnd type="none" w="sm" len="sm"/>
            <a:tailEnd type="none" w="sm" len="sm"/>
          </a:ln>
        </p:spPr>
      </p:pic>
      <p:sp>
        <p:nvSpPr>
          <p:cNvPr id="930" name="Google Shape;930;g91d9a31d26_0_0"/>
          <p:cNvSpPr txBox="1"/>
          <p:nvPr/>
        </p:nvSpPr>
        <p:spPr>
          <a:xfrm>
            <a:off x="194913" y="7402775"/>
            <a:ext cx="4172190" cy="28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r>
              <a:rPr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en-US" sz="121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Source : Operating Systems Concepts By Silberschatz &amp; Galvin</a:t>
            </a:r>
            <a:endParaRPr sz="198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91d9a31d26_0_8"/>
          <p:cNvSpPr txBox="1">
            <a:spLocks noGrp="1"/>
          </p:cNvSpPr>
          <p:nvPr>
            <p:ph type="title"/>
          </p:nvPr>
        </p:nvSpPr>
        <p:spPr>
          <a:xfrm>
            <a:off x="691515" y="515938"/>
            <a:ext cx="8675370" cy="145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ctr" anchorCtr="0">
            <a:noAutofit/>
          </a:bodyPr>
          <a:lstStyle/>
          <a:p>
            <a:pPr rtl="0">
              <a:lnSpc>
                <a:spcPct val="90000"/>
              </a:lnSpc>
              <a:buClr>
                <a:srgbClr val="000000"/>
              </a:buClr>
              <a:buSzPts val="3300"/>
            </a:pPr>
            <a:r>
              <a:rPr lang="en-US" sz="3630">
                <a:solidFill>
                  <a:srgbClr val="000000"/>
                </a:solidFill>
                <a:ea typeface="Arial"/>
                <a:sym typeface="Arial"/>
              </a:rPr>
              <a:t>System Calls</a:t>
            </a:r>
            <a:endParaRPr/>
          </a:p>
        </p:txBody>
      </p:sp>
      <p:sp>
        <p:nvSpPr>
          <p:cNvPr id="936" name="Google Shape;936;g91d9a31d26_0_8"/>
          <p:cNvSpPr txBox="1">
            <a:spLocks noGrp="1"/>
          </p:cNvSpPr>
          <p:nvPr>
            <p:ph type="body" idx="1"/>
          </p:nvPr>
        </p:nvSpPr>
        <p:spPr>
          <a:xfrm>
            <a:off x="251460" y="1706880"/>
            <a:ext cx="4442460" cy="49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marL="188595" indent="-188595" rtl="0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Interface between </a:t>
            </a: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applications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the OS.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565785" lvl="1" indent="-188595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Font typeface="Arial"/>
              <a:buChar char="•"/>
            </a:pPr>
            <a:r>
              <a:rPr lang="en-US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Application uses an a</a:t>
            </a:r>
            <a:r>
              <a:rPr lang="en-US" sz="19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ssembly instruction to trap into the kernel</a:t>
            </a:r>
            <a:endParaRPr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565785" lvl="1" indent="-188595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9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higher level languages provide wrappers </a:t>
            </a:r>
            <a:r>
              <a:rPr lang="en-US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for system calls</a:t>
            </a:r>
            <a:r>
              <a:rPr lang="en-US" sz="19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(e.g., C)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88595" indent="-188595" rtl="0">
              <a:lnSpc>
                <a:spcPct val="90000"/>
              </a:lnSpc>
              <a:spcBef>
                <a:spcPts val="77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System calls p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</a:t>
            </a: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parameters between an and OS via registers or memory</a:t>
            </a:r>
            <a:r>
              <a:rPr lang="en-US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memory tables or stack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188595" indent="-188595" rtl="0">
              <a:lnSpc>
                <a:spcPct val="90000"/>
              </a:lnSpc>
              <a:spcBef>
                <a:spcPts val="770"/>
              </a:spcBef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Linux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has about 3</a:t>
            </a: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00</a:t>
            </a:r>
            <a:r>
              <a:rPr lang="en-US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system calls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565785" lvl="1" indent="-188595" rtl="0">
              <a:lnSpc>
                <a:spcPct val="90000"/>
              </a:lnSpc>
              <a:spcBef>
                <a:spcPts val="330"/>
              </a:spcBef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9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read(), write(), open(), close(), fork(), exec(), ioctl(),…..</a:t>
            </a:r>
            <a:endParaRPr/>
          </a:p>
        </p:txBody>
      </p:sp>
      <p:pic>
        <p:nvPicPr>
          <p:cNvPr id="937" name="Google Shape;937;g91d9a31d26_0_8"/>
          <p:cNvPicPr preferRelativeResize="0"/>
          <p:nvPr/>
        </p:nvPicPr>
        <p:blipFill rotWithShape="1">
          <a:blip r:embed="rId3">
            <a:alphaModFix/>
          </a:blip>
          <a:srcRect l="776" t="9821" r="962" b="10069"/>
          <a:stretch/>
        </p:blipFill>
        <p:spPr>
          <a:xfrm>
            <a:off x="4955857" y="2628901"/>
            <a:ext cx="5072855" cy="3101341"/>
          </a:xfrm>
          <a:prstGeom prst="rect">
            <a:avLst/>
          </a:prstGeom>
          <a:noFill/>
          <a:ln w="38100" cap="flat" cmpd="dbl">
            <a:solidFill>
              <a:srgbClr val="CC6600"/>
            </a:solidFill>
            <a:prstDash val="solid"/>
            <a:miter lim="5243"/>
            <a:headEnd type="none" w="sm" len="sm"/>
            <a:tailEnd type="none" w="sm" len="sm"/>
          </a:ln>
        </p:spPr>
      </p:pic>
      <p:sp>
        <p:nvSpPr>
          <p:cNvPr id="938" name="Google Shape;938;g91d9a31d26_0_8"/>
          <p:cNvSpPr txBox="1"/>
          <p:nvPr/>
        </p:nvSpPr>
        <p:spPr>
          <a:xfrm>
            <a:off x="7103745" y="7106285"/>
            <a:ext cx="2263140" cy="40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pPr algn="r">
              <a:buClr>
                <a:srgbClr val="000000"/>
              </a:buClr>
              <a:buSzPts val="1800"/>
            </a:pPr>
            <a:fld id="{00000000-1234-1234-1234-123412341234}" type="slidenum">
              <a:rPr lang="en-US" sz="19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rgbClr val="000000"/>
                </a:buClr>
                <a:buSzPts val="1800"/>
              </a:pPr>
              <a:t>32</a:t>
            </a:fld>
            <a:endParaRPr sz="15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g91d9a31d26_0_8"/>
          <p:cNvSpPr txBox="1"/>
          <p:nvPr/>
        </p:nvSpPr>
        <p:spPr>
          <a:xfrm>
            <a:off x="194913" y="7402775"/>
            <a:ext cx="4172190" cy="28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50270" rIns="100568" bIns="50270" anchor="t" anchorCtr="0">
            <a:noAutofit/>
          </a:bodyPr>
          <a:lstStyle/>
          <a:p>
            <a:r>
              <a:rPr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en-US" sz="121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Source : Operating Systems Concepts By Silberschatz &amp; Galvin</a:t>
            </a:r>
            <a:endParaRPr sz="198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712611"/>
            <a:ext cx="6508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OS Task: Process</a:t>
            </a:r>
            <a:r>
              <a:rPr spc="-140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25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285" y="2268667"/>
            <a:ext cx="7674609" cy="3867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0" indent="-172085">
              <a:lnSpc>
                <a:spcPct val="100000"/>
              </a:lnSpc>
              <a:spcBef>
                <a:spcPts val="100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Process - fundamental </a:t>
            </a:r>
            <a:r>
              <a:rPr sz="2600" spc="5" dirty="0">
                <a:latin typeface="Arial"/>
                <a:cs typeface="Arial"/>
              </a:rPr>
              <a:t>concept </a:t>
            </a:r>
            <a:r>
              <a:rPr sz="2600" spc="-5" dirty="0">
                <a:latin typeface="Arial"/>
                <a:cs typeface="Arial"/>
              </a:rPr>
              <a:t>in</a:t>
            </a:r>
            <a:r>
              <a:rPr sz="2600" spc="-85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OS</a:t>
            </a:r>
            <a:endParaRPr sz="26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4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is </a:t>
            </a:r>
            <a:r>
              <a:rPr sz="2200" dirty="0">
                <a:latin typeface="Arial"/>
                <a:cs typeface="Arial"/>
              </a:rPr>
              <a:t>an </a:t>
            </a:r>
            <a:r>
              <a:rPr sz="2200" spc="-5" dirty="0">
                <a:latin typeface="Arial"/>
                <a:cs typeface="Arial"/>
              </a:rPr>
              <a:t>instance </a:t>
            </a:r>
            <a:r>
              <a:rPr sz="2200" dirty="0">
                <a:latin typeface="Arial"/>
                <a:cs typeface="Arial"/>
              </a:rPr>
              <a:t>of </a:t>
            </a:r>
            <a:r>
              <a:rPr sz="2200" spc="-5" dirty="0">
                <a:latin typeface="Arial"/>
                <a:cs typeface="Arial"/>
              </a:rPr>
              <a:t>a program in</a:t>
            </a:r>
            <a:r>
              <a:rPr sz="2200" spc="5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execution.</a:t>
            </a:r>
            <a:endParaRPr sz="2200">
              <a:latin typeface="Arial"/>
              <a:cs typeface="Arial"/>
            </a:endParaRPr>
          </a:p>
          <a:p>
            <a:pPr marL="527685" marR="96520" lvl="1" indent="-172720">
              <a:lnSpc>
                <a:spcPts val="2390"/>
              </a:lnSpc>
              <a:spcBef>
                <a:spcPts val="31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needs resources - </a:t>
            </a:r>
            <a:r>
              <a:rPr sz="2200" spc="-15" dirty="0">
                <a:latin typeface="Arial"/>
                <a:cs typeface="Arial"/>
              </a:rPr>
              <a:t>CPU </a:t>
            </a:r>
            <a:r>
              <a:rPr sz="2200" spc="-5" dirty="0">
                <a:latin typeface="Arial"/>
                <a:cs typeface="Arial"/>
              </a:rPr>
              <a:t>time, </a:t>
            </a:r>
            <a:r>
              <a:rPr sz="2200" spc="-10" dirty="0">
                <a:latin typeface="Arial"/>
                <a:cs typeface="Arial"/>
              </a:rPr>
              <a:t>memory, </a:t>
            </a:r>
            <a:r>
              <a:rPr sz="2200" spc="-5" dirty="0">
                <a:latin typeface="Arial"/>
                <a:cs typeface="Arial"/>
              </a:rPr>
              <a:t>files/data  </a:t>
            </a:r>
            <a:r>
              <a:rPr sz="2200" dirty="0">
                <a:latin typeface="Arial"/>
                <a:cs typeface="Arial"/>
              </a:rPr>
              <a:t>and </a:t>
            </a:r>
            <a:r>
              <a:rPr sz="2200" spc="-5" dirty="0">
                <a:latin typeface="Arial"/>
                <a:cs typeface="Arial"/>
              </a:rPr>
              <a:t>I/O</a:t>
            </a:r>
            <a:r>
              <a:rPr sz="2200" spc="-1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devices.</a:t>
            </a:r>
            <a:endParaRPr sz="2200">
              <a:latin typeface="Arial"/>
              <a:cs typeface="Arial"/>
            </a:endParaRPr>
          </a:p>
          <a:p>
            <a:pPr marL="184785" marR="1228090" indent="-172720">
              <a:lnSpc>
                <a:spcPts val="2820"/>
              </a:lnSpc>
              <a:spcBef>
                <a:spcPts val="670"/>
              </a:spcBef>
              <a:buChar char="•"/>
              <a:tabLst>
                <a:tab pos="184785" algn="l"/>
              </a:tabLst>
            </a:pPr>
            <a:r>
              <a:rPr sz="2600" spc="5" dirty="0">
                <a:latin typeface="Arial"/>
                <a:cs typeface="Arial"/>
              </a:rPr>
              <a:t>OS </a:t>
            </a:r>
            <a:r>
              <a:rPr sz="2600" spc="10" dirty="0">
                <a:latin typeface="Arial"/>
                <a:cs typeface="Arial"/>
              </a:rPr>
              <a:t>is </a:t>
            </a:r>
            <a:r>
              <a:rPr sz="2600" dirty="0">
                <a:latin typeface="Arial"/>
                <a:cs typeface="Arial"/>
              </a:rPr>
              <a:t>responsible </a:t>
            </a:r>
            <a:r>
              <a:rPr sz="2600" spc="5" dirty="0">
                <a:latin typeface="Arial"/>
                <a:cs typeface="Arial"/>
              </a:rPr>
              <a:t>for </a:t>
            </a:r>
            <a:r>
              <a:rPr sz="2600" spc="-5" dirty="0">
                <a:latin typeface="Arial"/>
                <a:cs typeface="Arial"/>
              </a:rPr>
              <a:t>the following </a:t>
            </a:r>
            <a:r>
              <a:rPr sz="2600" dirty="0">
                <a:latin typeface="Arial"/>
                <a:cs typeface="Arial"/>
              </a:rPr>
              <a:t>process  management</a:t>
            </a:r>
            <a:r>
              <a:rPr sz="2600" spc="-20" dirty="0">
                <a:latin typeface="Arial"/>
                <a:cs typeface="Arial"/>
              </a:rPr>
              <a:t> </a:t>
            </a:r>
            <a:r>
              <a:rPr sz="2600" spc="-5" dirty="0">
                <a:latin typeface="Arial"/>
                <a:cs typeface="Arial"/>
              </a:rPr>
              <a:t>activities.</a:t>
            </a:r>
            <a:endParaRPr sz="2600">
              <a:latin typeface="Arial"/>
              <a:cs typeface="Arial"/>
            </a:endParaRPr>
          </a:p>
          <a:p>
            <a:pPr marL="528320" lvl="1" indent="-173355">
              <a:lnSpc>
                <a:spcPts val="2635"/>
              </a:lnSpc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creation </a:t>
            </a:r>
            <a:r>
              <a:rPr sz="2200" spc="-10" dirty="0">
                <a:latin typeface="Arial"/>
                <a:cs typeface="Arial"/>
              </a:rPr>
              <a:t>and</a:t>
            </a:r>
            <a:r>
              <a:rPr sz="2200" spc="2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deletion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4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</a:t>
            </a:r>
            <a:r>
              <a:rPr sz="2200" dirty="0">
                <a:latin typeface="Arial"/>
                <a:cs typeface="Arial"/>
              </a:rPr>
              <a:t>suspension </a:t>
            </a:r>
            <a:r>
              <a:rPr sz="2200" spc="-10" dirty="0">
                <a:latin typeface="Arial"/>
                <a:cs typeface="Arial"/>
              </a:rPr>
              <a:t>and</a:t>
            </a:r>
            <a:r>
              <a:rPr sz="220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resumption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synchronization </a:t>
            </a:r>
            <a:r>
              <a:rPr sz="2200" spc="-10" dirty="0">
                <a:latin typeface="Arial"/>
                <a:cs typeface="Arial"/>
              </a:rPr>
              <a:t>and </a:t>
            </a:r>
            <a:r>
              <a:rPr sz="2200" spc="-5" dirty="0">
                <a:latin typeface="Arial"/>
                <a:cs typeface="Arial"/>
              </a:rPr>
              <a:t>interprocess</a:t>
            </a:r>
            <a:r>
              <a:rPr sz="2200" spc="11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communication</a:t>
            </a:r>
            <a:endParaRPr sz="2200">
              <a:latin typeface="Arial"/>
              <a:cs typeface="Arial"/>
            </a:endParaRPr>
          </a:p>
          <a:p>
            <a:pPr marL="527685" marR="66040" lvl="1" indent="-172720">
              <a:lnSpc>
                <a:spcPts val="2380"/>
              </a:lnSpc>
              <a:spcBef>
                <a:spcPts val="33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Process interactions - deadlock detection, avoidance </a:t>
            </a:r>
            <a:r>
              <a:rPr sz="2200" spc="-10" dirty="0">
                <a:latin typeface="Arial"/>
                <a:cs typeface="Arial"/>
              </a:rPr>
              <a:t>and  </a:t>
            </a:r>
            <a:r>
              <a:rPr sz="2200" spc="-5" dirty="0">
                <a:latin typeface="Arial"/>
                <a:cs typeface="Arial"/>
              </a:rPr>
              <a:t>correction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712611"/>
            <a:ext cx="6508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OS Task: Memory</a:t>
            </a:r>
            <a:r>
              <a:rPr spc="-130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639028" y="6864048"/>
            <a:ext cx="254000" cy="2787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>
                <a:latin typeface="Times New Roman"/>
                <a:cs typeface="Times New Roman"/>
              </a:rPr>
              <a:t>26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65285" y="2267214"/>
            <a:ext cx="7532370" cy="3268979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84785" marR="82550" indent="-172720">
              <a:lnSpc>
                <a:spcPts val="2820"/>
              </a:lnSpc>
              <a:spcBef>
                <a:spcPts val="445"/>
              </a:spcBef>
              <a:buChar char="•"/>
              <a:tabLst>
                <a:tab pos="184785" algn="l"/>
              </a:tabLst>
            </a:pPr>
            <a:r>
              <a:rPr sz="2600" spc="-5" dirty="0">
                <a:latin typeface="Arial"/>
                <a:cs typeface="Arial"/>
              </a:rPr>
              <a:t>Main </a:t>
            </a:r>
            <a:r>
              <a:rPr sz="2600" dirty="0">
                <a:latin typeface="Arial"/>
                <a:cs typeface="Arial"/>
              </a:rPr>
              <a:t>Memory </a:t>
            </a:r>
            <a:r>
              <a:rPr sz="2600" spc="-5" dirty="0">
                <a:latin typeface="Arial"/>
                <a:cs typeface="Arial"/>
              </a:rPr>
              <a:t>is </a:t>
            </a:r>
            <a:r>
              <a:rPr sz="2600" spc="5" dirty="0">
                <a:latin typeface="Arial"/>
                <a:cs typeface="Arial"/>
              </a:rPr>
              <a:t>an </a:t>
            </a:r>
            <a:r>
              <a:rPr sz="2600" dirty="0">
                <a:latin typeface="Arial"/>
                <a:cs typeface="Arial"/>
              </a:rPr>
              <a:t>array </a:t>
            </a:r>
            <a:r>
              <a:rPr sz="2600" spc="5" dirty="0">
                <a:latin typeface="Arial"/>
                <a:cs typeface="Arial"/>
              </a:rPr>
              <a:t>of </a:t>
            </a:r>
            <a:r>
              <a:rPr sz="2600" dirty="0">
                <a:latin typeface="Arial"/>
                <a:cs typeface="Arial"/>
              </a:rPr>
              <a:t>addressable words</a:t>
            </a:r>
            <a:r>
              <a:rPr sz="2600" spc="-80" dirty="0">
                <a:latin typeface="Arial"/>
                <a:cs typeface="Arial"/>
              </a:rPr>
              <a:t> </a:t>
            </a:r>
            <a:r>
              <a:rPr sz="2600" spc="-10" dirty="0">
                <a:latin typeface="Arial"/>
                <a:cs typeface="Arial"/>
              </a:rPr>
              <a:t>or  </a:t>
            </a:r>
            <a:r>
              <a:rPr sz="2600" dirty="0">
                <a:latin typeface="Arial"/>
                <a:cs typeface="Arial"/>
              </a:rPr>
              <a:t>bytes that </a:t>
            </a:r>
            <a:r>
              <a:rPr sz="2600" spc="-5" dirty="0">
                <a:latin typeface="Arial"/>
                <a:cs typeface="Arial"/>
              </a:rPr>
              <a:t>is </a:t>
            </a:r>
            <a:r>
              <a:rPr sz="2600" dirty="0">
                <a:latin typeface="Arial"/>
                <a:cs typeface="Arial"/>
              </a:rPr>
              <a:t>quickly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accessible.</a:t>
            </a:r>
            <a:endParaRPr sz="2600">
              <a:latin typeface="Arial"/>
              <a:cs typeface="Arial"/>
            </a:endParaRPr>
          </a:p>
          <a:p>
            <a:pPr marL="184150" indent="-172085">
              <a:lnSpc>
                <a:spcPct val="100000"/>
              </a:lnSpc>
              <a:spcBef>
                <a:spcPts val="340"/>
              </a:spcBef>
              <a:buChar char="•"/>
              <a:tabLst>
                <a:tab pos="184785" algn="l"/>
              </a:tabLst>
            </a:pPr>
            <a:r>
              <a:rPr sz="2600" spc="-5" dirty="0">
                <a:latin typeface="Arial"/>
                <a:cs typeface="Arial"/>
              </a:rPr>
              <a:t>Main </a:t>
            </a:r>
            <a:r>
              <a:rPr sz="2600" dirty="0">
                <a:latin typeface="Arial"/>
                <a:cs typeface="Arial"/>
              </a:rPr>
              <a:t>Memory </a:t>
            </a:r>
            <a:r>
              <a:rPr sz="2600" spc="-5" dirty="0">
                <a:latin typeface="Arial"/>
                <a:cs typeface="Arial"/>
              </a:rPr>
              <a:t>is</a:t>
            </a:r>
            <a:r>
              <a:rPr sz="2600" spc="-25" dirty="0">
                <a:latin typeface="Arial"/>
                <a:cs typeface="Arial"/>
              </a:rPr>
              <a:t> </a:t>
            </a:r>
            <a:r>
              <a:rPr sz="2600" spc="-5" dirty="0">
                <a:latin typeface="Arial"/>
                <a:cs typeface="Arial"/>
              </a:rPr>
              <a:t>volatile.</a:t>
            </a:r>
            <a:endParaRPr sz="2600">
              <a:latin typeface="Arial"/>
              <a:cs typeface="Arial"/>
            </a:endParaRPr>
          </a:p>
          <a:p>
            <a:pPr marL="184150" indent="-172085">
              <a:lnSpc>
                <a:spcPct val="100000"/>
              </a:lnSpc>
              <a:spcBef>
                <a:spcPts val="385"/>
              </a:spcBef>
              <a:buChar char="•"/>
              <a:tabLst>
                <a:tab pos="184785" algn="l"/>
              </a:tabLst>
            </a:pPr>
            <a:r>
              <a:rPr sz="2600" spc="5" dirty="0">
                <a:latin typeface="Arial"/>
                <a:cs typeface="Arial"/>
              </a:rPr>
              <a:t>OS </a:t>
            </a:r>
            <a:r>
              <a:rPr sz="2600" spc="10" dirty="0">
                <a:latin typeface="Arial"/>
                <a:cs typeface="Arial"/>
              </a:rPr>
              <a:t>is </a:t>
            </a:r>
            <a:r>
              <a:rPr sz="2600" dirty="0">
                <a:latin typeface="Arial"/>
                <a:cs typeface="Arial"/>
              </a:rPr>
              <a:t>responsible</a:t>
            </a:r>
            <a:r>
              <a:rPr sz="2600" spc="-9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for:</a:t>
            </a:r>
            <a:endParaRPr sz="2600">
              <a:latin typeface="Arial"/>
              <a:cs typeface="Arial"/>
            </a:endParaRPr>
          </a:p>
          <a:p>
            <a:pPr marL="869950" lvl="1" indent="-172085">
              <a:lnSpc>
                <a:spcPct val="100000"/>
              </a:lnSpc>
              <a:spcBef>
                <a:spcPts val="105"/>
              </a:spcBef>
              <a:buChar char="•"/>
              <a:tabLst>
                <a:tab pos="870585" algn="l"/>
              </a:tabLst>
            </a:pPr>
            <a:r>
              <a:rPr sz="1800" spc="-5" dirty="0">
                <a:latin typeface="Arial"/>
                <a:cs typeface="Arial"/>
              </a:rPr>
              <a:t>Allocate </a:t>
            </a:r>
            <a:r>
              <a:rPr sz="1800" spc="-10" dirty="0">
                <a:latin typeface="Arial"/>
                <a:cs typeface="Arial"/>
              </a:rPr>
              <a:t>and </a:t>
            </a:r>
            <a:r>
              <a:rPr sz="1800" spc="-5" dirty="0">
                <a:latin typeface="Arial"/>
                <a:cs typeface="Arial"/>
              </a:rPr>
              <a:t>deallocate </a:t>
            </a:r>
            <a:r>
              <a:rPr sz="1800" spc="-10" dirty="0">
                <a:latin typeface="Arial"/>
                <a:cs typeface="Arial"/>
              </a:rPr>
              <a:t>memory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processes.</a:t>
            </a:r>
            <a:endParaRPr sz="1800">
              <a:latin typeface="Arial"/>
              <a:cs typeface="Arial"/>
            </a:endParaRPr>
          </a:p>
          <a:p>
            <a:pPr marL="870585" marR="5080" lvl="1" indent="-172720">
              <a:lnSpc>
                <a:spcPts val="1939"/>
              </a:lnSpc>
              <a:spcBef>
                <a:spcPts val="330"/>
              </a:spcBef>
              <a:buChar char="•"/>
              <a:tabLst>
                <a:tab pos="870585" algn="l"/>
                <a:tab pos="5721350" algn="l"/>
              </a:tabLst>
            </a:pPr>
            <a:r>
              <a:rPr sz="1800" spc="-10" dirty="0">
                <a:latin typeface="Arial"/>
                <a:cs typeface="Arial"/>
              </a:rPr>
              <a:t>Managing </a:t>
            </a:r>
            <a:r>
              <a:rPr sz="1800" spc="-5" dirty="0">
                <a:latin typeface="Arial"/>
                <a:cs typeface="Arial"/>
              </a:rPr>
              <a:t>multiple processes </a:t>
            </a:r>
            <a:r>
              <a:rPr sz="1800" spc="-10" dirty="0">
                <a:latin typeface="Arial"/>
                <a:cs typeface="Arial"/>
              </a:rPr>
              <a:t>within memory </a:t>
            </a:r>
            <a:r>
              <a:rPr sz="1800" dirty="0">
                <a:latin typeface="Arial"/>
                <a:cs typeface="Arial"/>
              </a:rPr>
              <a:t>- </a:t>
            </a:r>
            <a:r>
              <a:rPr sz="1800" spc="-10" dirty="0">
                <a:latin typeface="Arial"/>
                <a:cs typeface="Arial"/>
              </a:rPr>
              <a:t>keep </a:t>
            </a:r>
            <a:r>
              <a:rPr sz="1800" spc="-5" dirty="0">
                <a:latin typeface="Arial"/>
                <a:cs typeface="Arial"/>
              </a:rPr>
              <a:t>track </a:t>
            </a:r>
            <a:r>
              <a:rPr sz="1800" spc="-10" dirty="0">
                <a:latin typeface="Arial"/>
                <a:cs typeface="Arial"/>
              </a:rPr>
              <a:t>of </a:t>
            </a:r>
            <a:r>
              <a:rPr sz="1800" spc="-15" dirty="0">
                <a:latin typeface="Arial"/>
                <a:cs typeface="Arial"/>
              </a:rPr>
              <a:t>which  </a:t>
            </a:r>
            <a:r>
              <a:rPr sz="1800" spc="-5" dirty="0">
                <a:latin typeface="Arial"/>
                <a:cs typeface="Arial"/>
              </a:rPr>
              <a:t>parts </a:t>
            </a:r>
            <a:r>
              <a:rPr sz="1800" spc="-10" dirty="0">
                <a:latin typeface="Arial"/>
                <a:cs typeface="Arial"/>
              </a:rPr>
              <a:t>of </a:t>
            </a:r>
            <a:r>
              <a:rPr sz="1800" spc="-5" dirty="0">
                <a:latin typeface="Arial"/>
                <a:cs typeface="Arial"/>
              </a:rPr>
              <a:t>memory are used </a:t>
            </a:r>
            <a:r>
              <a:rPr sz="1800" spc="-10" dirty="0">
                <a:latin typeface="Arial"/>
                <a:cs typeface="Arial"/>
              </a:rPr>
              <a:t>by</a:t>
            </a:r>
            <a:r>
              <a:rPr sz="1800" spc="85" dirty="0">
                <a:latin typeface="Arial"/>
                <a:cs typeface="Arial"/>
              </a:rPr>
              <a:t> </a:t>
            </a:r>
            <a:r>
              <a:rPr sz="1800" spc="-15" dirty="0">
                <a:latin typeface="Arial"/>
                <a:cs typeface="Arial"/>
              </a:rPr>
              <a:t>which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processes.	Manage </a:t>
            </a:r>
            <a:r>
              <a:rPr sz="1800" dirty="0">
                <a:latin typeface="Arial"/>
                <a:cs typeface="Arial"/>
              </a:rPr>
              <a:t>the  </a:t>
            </a:r>
            <a:r>
              <a:rPr sz="1800" spc="-10" dirty="0">
                <a:latin typeface="Arial"/>
                <a:cs typeface="Arial"/>
              </a:rPr>
              <a:t>sharing </a:t>
            </a:r>
            <a:r>
              <a:rPr sz="1800" dirty="0">
                <a:latin typeface="Arial"/>
                <a:cs typeface="Arial"/>
              </a:rPr>
              <a:t>of </a:t>
            </a:r>
            <a:r>
              <a:rPr sz="1800" spc="-10" dirty="0">
                <a:latin typeface="Arial"/>
                <a:cs typeface="Arial"/>
              </a:rPr>
              <a:t>memory between</a:t>
            </a:r>
            <a:r>
              <a:rPr sz="1800" spc="7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processes.</a:t>
            </a:r>
            <a:endParaRPr sz="1800">
              <a:latin typeface="Arial"/>
              <a:cs typeface="Arial"/>
            </a:endParaRPr>
          </a:p>
          <a:p>
            <a:pPr marL="870585" marR="431165" lvl="1" indent="-172720">
              <a:lnSpc>
                <a:spcPts val="1939"/>
              </a:lnSpc>
              <a:spcBef>
                <a:spcPts val="315"/>
              </a:spcBef>
              <a:buChar char="•"/>
              <a:tabLst>
                <a:tab pos="870585" algn="l"/>
              </a:tabLst>
            </a:pPr>
            <a:r>
              <a:rPr sz="1800" spc="-5" dirty="0">
                <a:latin typeface="Arial"/>
                <a:cs typeface="Arial"/>
              </a:rPr>
              <a:t>Determining </a:t>
            </a:r>
            <a:r>
              <a:rPr sz="1800" spc="-15" dirty="0">
                <a:latin typeface="Arial"/>
                <a:cs typeface="Arial"/>
              </a:rPr>
              <a:t>which </a:t>
            </a:r>
            <a:r>
              <a:rPr sz="1800" spc="-5" dirty="0">
                <a:latin typeface="Arial"/>
                <a:cs typeface="Arial"/>
              </a:rPr>
              <a:t>processes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load </a:t>
            </a:r>
            <a:r>
              <a:rPr sz="1800" spc="-20" dirty="0">
                <a:latin typeface="Arial"/>
                <a:cs typeface="Arial"/>
              </a:rPr>
              <a:t>when </a:t>
            </a:r>
            <a:r>
              <a:rPr sz="1800" spc="-5" dirty="0">
                <a:latin typeface="Arial"/>
                <a:cs typeface="Arial"/>
              </a:rPr>
              <a:t>memory becomes  available.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3899" rIns="0" bIns="0" rtlCol="0">
            <a:spAutoFit/>
          </a:bodyPr>
          <a:lstStyle/>
          <a:p>
            <a:pPr marR="5080">
              <a:lnSpc>
                <a:spcPts val="3779"/>
              </a:lnSpc>
              <a:spcBef>
                <a:spcPts val="675"/>
              </a:spcBef>
            </a:pPr>
            <a:r>
              <a:rPr dirty="0"/>
              <a:t>OS Task: Secondary </a:t>
            </a:r>
            <a:r>
              <a:rPr spc="-5" dirty="0"/>
              <a:t>Storage and</a:t>
            </a:r>
            <a:r>
              <a:rPr spc="-135" dirty="0"/>
              <a:t> </a:t>
            </a:r>
            <a:r>
              <a:rPr dirty="0"/>
              <a:t>I/O  </a:t>
            </a:r>
            <a:r>
              <a:rPr spc="-5"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27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285" y="2267214"/>
            <a:ext cx="7658100" cy="3350260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84785" marR="976630" indent="-172720" algn="just">
              <a:lnSpc>
                <a:spcPct val="90200"/>
              </a:lnSpc>
              <a:spcBef>
                <a:spcPts val="409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Since </a:t>
            </a:r>
            <a:r>
              <a:rPr sz="2600" spc="-5" dirty="0">
                <a:latin typeface="Arial"/>
                <a:cs typeface="Arial"/>
              </a:rPr>
              <a:t>primary </a:t>
            </a:r>
            <a:r>
              <a:rPr sz="2600" dirty="0">
                <a:latin typeface="Arial"/>
                <a:cs typeface="Arial"/>
              </a:rPr>
              <a:t>storage </a:t>
            </a:r>
            <a:r>
              <a:rPr sz="2600" spc="-5" dirty="0">
                <a:latin typeface="Arial"/>
                <a:cs typeface="Arial"/>
              </a:rPr>
              <a:t>(i.e., main </a:t>
            </a:r>
            <a:r>
              <a:rPr sz="2600" dirty="0">
                <a:latin typeface="Arial"/>
                <a:cs typeface="Arial"/>
              </a:rPr>
              <a:t>memory) </a:t>
            </a:r>
            <a:r>
              <a:rPr sz="2600" spc="-5" dirty="0">
                <a:latin typeface="Arial"/>
                <a:cs typeface="Arial"/>
              </a:rPr>
              <a:t>is  </a:t>
            </a:r>
            <a:r>
              <a:rPr sz="2600" spc="5" dirty="0">
                <a:latin typeface="Arial"/>
                <a:cs typeface="Arial"/>
              </a:rPr>
              <a:t>expensive and </a:t>
            </a:r>
            <a:r>
              <a:rPr sz="2600" spc="-5" dirty="0">
                <a:latin typeface="Arial"/>
                <a:cs typeface="Arial"/>
              </a:rPr>
              <a:t>volatile, </a:t>
            </a:r>
            <a:r>
              <a:rPr sz="2600" dirty="0">
                <a:latin typeface="Arial"/>
                <a:cs typeface="Arial"/>
              </a:rPr>
              <a:t>secondary storage</a:t>
            </a:r>
            <a:r>
              <a:rPr sz="2600" spc="-90" dirty="0">
                <a:latin typeface="Arial"/>
                <a:cs typeface="Arial"/>
              </a:rPr>
              <a:t> </a:t>
            </a:r>
            <a:r>
              <a:rPr sz="2600" spc="-5" dirty="0">
                <a:latin typeface="Arial"/>
                <a:cs typeface="Arial"/>
              </a:rPr>
              <a:t>is  </a:t>
            </a:r>
            <a:r>
              <a:rPr sz="2600" dirty="0">
                <a:latin typeface="Arial"/>
                <a:cs typeface="Arial"/>
              </a:rPr>
              <a:t>required </a:t>
            </a:r>
            <a:r>
              <a:rPr sz="2600" spc="5" dirty="0">
                <a:latin typeface="Arial"/>
                <a:cs typeface="Arial"/>
              </a:rPr>
              <a:t>for</a:t>
            </a:r>
            <a:r>
              <a:rPr sz="2600" spc="-50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backup.</a:t>
            </a:r>
            <a:endParaRPr sz="2600">
              <a:latin typeface="Arial"/>
              <a:cs typeface="Arial"/>
            </a:endParaRPr>
          </a:p>
          <a:p>
            <a:pPr marL="184150" indent="-172085" algn="just">
              <a:lnSpc>
                <a:spcPct val="100000"/>
              </a:lnSpc>
              <a:spcBef>
                <a:spcPts val="380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Disk </a:t>
            </a:r>
            <a:r>
              <a:rPr sz="2600" spc="-5" dirty="0">
                <a:latin typeface="Arial"/>
                <a:cs typeface="Arial"/>
              </a:rPr>
              <a:t>is the primary </a:t>
            </a:r>
            <a:r>
              <a:rPr sz="2600" dirty="0">
                <a:latin typeface="Arial"/>
                <a:cs typeface="Arial"/>
              </a:rPr>
              <a:t>form </a:t>
            </a:r>
            <a:r>
              <a:rPr sz="2600" spc="-10" dirty="0">
                <a:latin typeface="Arial"/>
                <a:cs typeface="Arial"/>
              </a:rPr>
              <a:t>of </a:t>
            </a:r>
            <a:r>
              <a:rPr sz="2600" spc="5" dirty="0">
                <a:latin typeface="Arial"/>
                <a:cs typeface="Arial"/>
              </a:rPr>
              <a:t>secondary</a:t>
            </a:r>
            <a:r>
              <a:rPr sz="2600" spc="-50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storage.</a:t>
            </a:r>
            <a:endParaRPr sz="2600">
              <a:latin typeface="Arial"/>
              <a:cs typeface="Arial"/>
            </a:endParaRPr>
          </a:p>
          <a:p>
            <a:pPr marL="527685" marR="5080" lvl="1" indent="-172720" algn="just">
              <a:lnSpc>
                <a:spcPts val="2380"/>
              </a:lnSpc>
              <a:spcBef>
                <a:spcPts val="340"/>
              </a:spcBef>
              <a:buChar char="•"/>
              <a:tabLst>
                <a:tab pos="528955" algn="l"/>
              </a:tabLst>
            </a:pPr>
            <a:r>
              <a:rPr sz="2200" spc="-15" dirty="0">
                <a:latin typeface="Arial"/>
                <a:cs typeface="Arial"/>
              </a:rPr>
              <a:t>OS </a:t>
            </a:r>
            <a:r>
              <a:rPr sz="2200" spc="-5" dirty="0">
                <a:latin typeface="Arial"/>
                <a:cs typeface="Arial"/>
              </a:rPr>
              <a:t>performs storage allocation, free-space management,  etc.</a:t>
            </a:r>
            <a:endParaRPr sz="2200">
              <a:latin typeface="Arial"/>
              <a:cs typeface="Arial"/>
            </a:endParaRPr>
          </a:p>
          <a:p>
            <a:pPr marL="184150" indent="-172085" algn="just">
              <a:lnSpc>
                <a:spcPct val="100000"/>
              </a:lnSpc>
              <a:spcBef>
                <a:spcPts val="340"/>
              </a:spcBef>
              <a:buChar char="•"/>
              <a:tabLst>
                <a:tab pos="184785" algn="l"/>
              </a:tabLst>
            </a:pPr>
            <a:r>
              <a:rPr sz="2600" spc="-5" dirty="0">
                <a:latin typeface="Arial"/>
                <a:cs typeface="Arial"/>
              </a:rPr>
              <a:t>I/O </a:t>
            </a:r>
            <a:r>
              <a:rPr sz="2600" spc="5" dirty="0">
                <a:latin typeface="Arial"/>
                <a:cs typeface="Arial"/>
              </a:rPr>
              <a:t>system </a:t>
            </a:r>
            <a:r>
              <a:rPr sz="2600" spc="-5" dirty="0">
                <a:latin typeface="Arial"/>
                <a:cs typeface="Arial"/>
              </a:rPr>
              <a:t>in </a:t>
            </a:r>
            <a:r>
              <a:rPr sz="2600" spc="5" dirty="0">
                <a:latin typeface="Arial"/>
                <a:cs typeface="Arial"/>
              </a:rPr>
              <a:t>the OS </a:t>
            </a:r>
            <a:r>
              <a:rPr sz="2600" dirty="0">
                <a:latin typeface="Arial"/>
                <a:cs typeface="Arial"/>
              </a:rPr>
              <a:t>consists</a:t>
            </a:r>
            <a:r>
              <a:rPr sz="2600" spc="-95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of</a:t>
            </a:r>
            <a:endParaRPr sz="2600">
              <a:latin typeface="Arial"/>
              <a:cs typeface="Arial"/>
            </a:endParaRPr>
          </a:p>
          <a:p>
            <a:pPr marL="528320" lvl="1" indent="-173355" algn="just">
              <a:lnSpc>
                <a:spcPct val="100000"/>
              </a:lnSpc>
              <a:spcBef>
                <a:spcPts val="5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Device driver interface </a:t>
            </a:r>
            <a:r>
              <a:rPr sz="2200" dirty="0">
                <a:latin typeface="Arial"/>
                <a:cs typeface="Arial"/>
              </a:rPr>
              <a:t>that </a:t>
            </a:r>
            <a:r>
              <a:rPr sz="2200" spc="-5" dirty="0">
                <a:latin typeface="Arial"/>
                <a:cs typeface="Arial"/>
              </a:rPr>
              <a:t>abstracts device</a:t>
            </a:r>
            <a:r>
              <a:rPr sz="2200" spc="5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details</a:t>
            </a:r>
            <a:endParaRPr sz="2200">
              <a:latin typeface="Arial"/>
              <a:cs typeface="Arial"/>
            </a:endParaRPr>
          </a:p>
          <a:p>
            <a:pPr marL="528320" lvl="1" indent="-173355" algn="just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10" dirty="0">
                <a:latin typeface="Arial"/>
                <a:cs typeface="Arial"/>
              </a:rPr>
              <a:t>Drivers </a:t>
            </a:r>
            <a:r>
              <a:rPr sz="2200" dirty="0">
                <a:latin typeface="Arial"/>
                <a:cs typeface="Arial"/>
              </a:rPr>
              <a:t>for specific </a:t>
            </a:r>
            <a:r>
              <a:rPr sz="2200" spc="-5" dirty="0">
                <a:latin typeface="Arial"/>
                <a:cs typeface="Arial"/>
              </a:rPr>
              <a:t>hardware</a:t>
            </a:r>
            <a:r>
              <a:rPr sz="2200" spc="3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devices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915315"/>
            <a:ext cx="72440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OS Task: File </a:t>
            </a:r>
            <a:r>
              <a:rPr spc="-5" dirty="0"/>
              <a:t>System</a:t>
            </a:r>
            <a:r>
              <a:rPr spc="-114" dirty="0"/>
              <a:t> </a:t>
            </a:r>
            <a:r>
              <a:rPr dirty="0"/>
              <a:t>Management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28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285" y="2267214"/>
            <a:ext cx="6882765" cy="303212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84785" marR="680085" indent="-172720">
              <a:lnSpc>
                <a:spcPts val="2820"/>
              </a:lnSpc>
              <a:spcBef>
                <a:spcPts val="445"/>
              </a:spcBef>
              <a:buChar char="•"/>
              <a:tabLst>
                <a:tab pos="184785" algn="l"/>
              </a:tabLst>
            </a:pPr>
            <a:r>
              <a:rPr sz="2600" dirty="0">
                <a:latin typeface="Arial"/>
                <a:cs typeface="Arial"/>
              </a:rPr>
              <a:t>File </a:t>
            </a:r>
            <a:r>
              <a:rPr sz="2600" spc="-5" dirty="0">
                <a:latin typeface="Arial"/>
                <a:cs typeface="Arial"/>
              </a:rPr>
              <a:t>is </a:t>
            </a:r>
            <a:r>
              <a:rPr sz="2600" dirty="0">
                <a:latin typeface="Arial"/>
                <a:cs typeface="Arial"/>
              </a:rPr>
              <a:t>a collection </a:t>
            </a:r>
            <a:r>
              <a:rPr sz="2600" spc="-10" dirty="0">
                <a:latin typeface="Arial"/>
                <a:cs typeface="Arial"/>
              </a:rPr>
              <a:t>of </a:t>
            </a:r>
            <a:r>
              <a:rPr sz="2600" spc="-5" dirty="0">
                <a:latin typeface="Arial"/>
                <a:cs typeface="Arial"/>
              </a:rPr>
              <a:t>related information </a:t>
            </a:r>
            <a:r>
              <a:rPr sz="2600" dirty="0">
                <a:latin typeface="Arial"/>
                <a:cs typeface="Arial"/>
              </a:rPr>
              <a:t>-  represents programs </a:t>
            </a:r>
            <a:r>
              <a:rPr sz="2600" spc="-5" dirty="0">
                <a:latin typeface="Arial"/>
                <a:cs typeface="Arial"/>
              </a:rPr>
              <a:t>and</a:t>
            </a:r>
            <a:r>
              <a:rPr sz="2600" spc="-35" dirty="0">
                <a:latin typeface="Arial"/>
                <a:cs typeface="Arial"/>
              </a:rPr>
              <a:t> </a:t>
            </a:r>
            <a:r>
              <a:rPr sz="2600" dirty="0">
                <a:latin typeface="Arial"/>
                <a:cs typeface="Arial"/>
              </a:rPr>
              <a:t>data.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Font typeface="Arial"/>
              <a:buChar char="•"/>
            </a:pPr>
            <a:endParaRPr sz="3300">
              <a:latin typeface="Arial"/>
              <a:cs typeface="Arial"/>
            </a:endParaRPr>
          </a:p>
          <a:p>
            <a:pPr marL="184150" indent="-172085">
              <a:lnSpc>
                <a:spcPct val="100000"/>
              </a:lnSpc>
              <a:buChar char="•"/>
              <a:tabLst>
                <a:tab pos="184785" algn="l"/>
              </a:tabLst>
            </a:pPr>
            <a:r>
              <a:rPr sz="2600" spc="5" dirty="0">
                <a:latin typeface="Arial"/>
                <a:cs typeface="Arial"/>
              </a:rPr>
              <a:t>OS </a:t>
            </a:r>
            <a:r>
              <a:rPr sz="2600" spc="10" dirty="0">
                <a:latin typeface="Arial"/>
                <a:cs typeface="Arial"/>
              </a:rPr>
              <a:t>is </a:t>
            </a:r>
            <a:r>
              <a:rPr sz="2600" dirty="0">
                <a:latin typeface="Arial"/>
                <a:cs typeface="Arial"/>
              </a:rPr>
              <a:t>responsible</a:t>
            </a:r>
            <a:r>
              <a:rPr sz="2600" spc="-95" dirty="0">
                <a:latin typeface="Arial"/>
                <a:cs typeface="Arial"/>
              </a:rPr>
              <a:t> </a:t>
            </a:r>
            <a:r>
              <a:rPr sz="2600" spc="5" dirty="0">
                <a:latin typeface="Arial"/>
                <a:cs typeface="Arial"/>
              </a:rPr>
              <a:t>for</a:t>
            </a:r>
            <a:endParaRPr sz="26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5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File creation </a:t>
            </a:r>
            <a:r>
              <a:rPr sz="2200" dirty="0">
                <a:latin typeface="Arial"/>
                <a:cs typeface="Arial"/>
              </a:rPr>
              <a:t>and</a:t>
            </a:r>
            <a:r>
              <a:rPr sz="2200" spc="-5" dirty="0">
                <a:latin typeface="Arial"/>
                <a:cs typeface="Arial"/>
              </a:rPr>
              <a:t> deletion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4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Directory creation </a:t>
            </a:r>
            <a:r>
              <a:rPr sz="2200" spc="-10" dirty="0">
                <a:latin typeface="Arial"/>
                <a:cs typeface="Arial"/>
              </a:rPr>
              <a:t>and</a:t>
            </a:r>
            <a:r>
              <a:rPr sz="2200" spc="3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deletion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Supporting primitives </a:t>
            </a:r>
            <a:r>
              <a:rPr sz="2200" dirty="0">
                <a:latin typeface="Arial"/>
                <a:cs typeface="Arial"/>
              </a:rPr>
              <a:t>for </a:t>
            </a:r>
            <a:r>
              <a:rPr sz="2200" spc="-5" dirty="0">
                <a:latin typeface="Arial"/>
                <a:cs typeface="Arial"/>
              </a:rPr>
              <a:t>file/directory</a:t>
            </a:r>
            <a:r>
              <a:rPr sz="2200" spc="5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manipulation.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Mapping </a:t>
            </a:r>
            <a:r>
              <a:rPr sz="2200" dirty="0">
                <a:latin typeface="Arial"/>
                <a:cs typeface="Arial"/>
              </a:rPr>
              <a:t>files </a:t>
            </a:r>
            <a:r>
              <a:rPr sz="2200" spc="-5" dirty="0">
                <a:latin typeface="Arial"/>
                <a:cs typeface="Arial"/>
              </a:rPr>
              <a:t>to </a:t>
            </a:r>
            <a:r>
              <a:rPr sz="2200" dirty="0">
                <a:latin typeface="Arial"/>
                <a:cs typeface="Arial"/>
              </a:rPr>
              <a:t>disks </a:t>
            </a:r>
            <a:r>
              <a:rPr sz="2200" spc="-5" dirty="0">
                <a:latin typeface="Arial"/>
                <a:cs typeface="Arial"/>
              </a:rPr>
              <a:t>(secondary</a:t>
            </a:r>
            <a:r>
              <a:rPr sz="2200" spc="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storage).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712611"/>
            <a:ext cx="6783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OS Task: </a:t>
            </a:r>
            <a:r>
              <a:rPr spc="-5" dirty="0"/>
              <a:t>Protection </a:t>
            </a:r>
            <a:r>
              <a:rPr spc="5" dirty="0"/>
              <a:t>and</a:t>
            </a:r>
            <a:r>
              <a:rPr spc="-105" dirty="0"/>
              <a:t> </a:t>
            </a:r>
            <a:r>
              <a:rPr spc="-5" dirty="0"/>
              <a:t>Security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29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367" y="2274801"/>
            <a:ext cx="7567930" cy="198501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84785" marR="5080" indent="-172720">
              <a:lnSpc>
                <a:spcPts val="2390"/>
              </a:lnSpc>
              <a:spcBef>
                <a:spcPts val="380"/>
              </a:spcBef>
              <a:buChar char="•"/>
              <a:tabLst>
                <a:tab pos="186055" algn="l"/>
              </a:tabLst>
            </a:pPr>
            <a:r>
              <a:rPr sz="2200" spc="-5" dirty="0">
                <a:latin typeface="Arial"/>
                <a:cs typeface="Arial"/>
              </a:rPr>
              <a:t>Protection mechanisms control access </a:t>
            </a:r>
            <a:r>
              <a:rPr sz="2200" spc="-10" dirty="0">
                <a:latin typeface="Arial"/>
                <a:cs typeface="Arial"/>
              </a:rPr>
              <a:t>of </a:t>
            </a:r>
            <a:r>
              <a:rPr sz="2200" spc="-5" dirty="0">
                <a:latin typeface="Arial"/>
                <a:cs typeface="Arial"/>
              </a:rPr>
              <a:t>processes to </a:t>
            </a:r>
            <a:r>
              <a:rPr sz="2200" dirty="0">
                <a:latin typeface="Arial"/>
                <a:cs typeface="Arial"/>
              </a:rPr>
              <a:t>user  </a:t>
            </a:r>
            <a:r>
              <a:rPr sz="2200" spc="-10" dirty="0">
                <a:latin typeface="Arial"/>
                <a:cs typeface="Arial"/>
              </a:rPr>
              <a:t>and </a:t>
            </a:r>
            <a:r>
              <a:rPr sz="2200" spc="-5" dirty="0">
                <a:latin typeface="Arial"/>
                <a:cs typeface="Arial"/>
              </a:rPr>
              <a:t>system</a:t>
            </a:r>
            <a:r>
              <a:rPr sz="2200" spc="3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resources.</a:t>
            </a:r>
            <a:endParaRPr sz="2200">
              <a:latin typeface="Arial"/>
              <a:cs typeface="Arial"/>
            </a:endParaRPr>
          </a:p>
          <a:p>
            <a:pPr marL="185420" indent="-173355">
              <a:lnSpc>
                <a:spcPts val="2335"/>
              </a:lnSpc>
              <a:buChar char="•"/>
              <a:tabLst>
                <a:tab pos="186055" algn="l"/>
              </a:tabLst>
            </a:pPr>
            <a:r>
              <a:rPr sz="2200" spc="-5" dirty="0">
                <a:latin typeface="Arial"/>
                <a:cs typeface="Arial"/>
              </a:rPr>
              <a:t>Protection mechanisms</a:t>
            </a:r>
            <a:r>
              <a:rPr sz="2200" spc="3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must:</a:t>
            </a:r>
            <a:endParaRPr sz="2200">
              <a:latin typeface="Arial"/>
              <a:cs typeface="Arial"/>
            </a:endParaRPr>
          </a:p>
          <a:p>
            <a:pPr marL="528320" lvl="1" indent="-173990">
              <a:lnSpc>
                <a:spcPct val="100000"/>
              </a:lnSpc>
              <a:spcBef>
                <a:spcPts val="40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Distinguish between authorized </a:t>
            </a:r>
            <a:r>
              <a:rPr sz="2200" dirty="0">
                <a:latin typeface="Arial"/>
                <a:cs typeface="Arial"/>
              </a:rPr>
              <a:t>and </a:t>
            </a:r>
            <a:r>
              <a:rPr sz="2200" spc="-5" dirty="0">
                <a:latin typeface="Arial"/>
                <a:cs typeface="Arial"/>
              </a:rPr>
              <a:t>unauthorized</a:t>
            </a:r>
            <a:r>
              <a:rPr sz="2200" spc="4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use.</a:t>
            </a:r>
            <a:endParaRPr sz="2200">
              <a:latin typeface="Arial"/>
              <a:cs typeface="Arial"/>
            </a:endParaRPr>
          </a:p>
          <a:p>
            <a:pPr marL="528320" lvl="1" indent="-173990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Specify access controls to </a:t>
            </a:r>
            <a:r>
              <a:rPr sz="2200" spc="-10" dirty="0">
                <a:latin typeface="Arial"/>
                <a:cs typeface="Arial"/>
              </a:rPr>
              <a:t>be </a:t>
            </a:r>
            <a:r>
              <a:rPr sz="2200" spc="-5" dirty="0">
                <a:latin typeface="Arial"/>
                <a:cs typeface="Arial"/>
              </a:rPr>
              <a:t>imposed </a:t>
            </a:r>
            <a:r>
              <a:rPr sz="2200" dirty="0">
                <a:latin typeface="Arial"/>
                <a:cs typeface="Arial"/>
              </a:rPr>
              <a:t>on</a:t>
            </a:r>
            <a:r>
              <a:rPr sz="2200" spc="5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use.</a:t>
            </a:r>
            <a:endParaRPr sz="2200">
              <a:latin typeface="Arial"/>
              <a:cs typeface="Arial"/>
            </a:endParaRPr>
          </a:p>
          <a:p>
            <a:pPr marL="528320" lvl="1" indent="-173990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Provide </a:t>
            </a:r>
            <a:r>
              <a:rPr sz="2200" dirty="0">
                <a:latin typeface="Arial"/>
                <a:cs typeface="Arial"/>
              </a:rPr>
              <a:t>mechanisms for </a:t>
            </a:r>
            <a:r>
              <a:rPr sz="2200" spc="-5" dirty="0">
                <a:latin typeface="Arial"/>
                <a:cs typeface="Arial"/>
              </a:rPr>
              <a:t>enforcement </a:t>
            </a:r>
            <a:r>
              <a:rPr sz="2200" dirty="0">
                <a:latin typeface="Arial"/>
                <a:cs typeface="Arial"/>
              </a:rPr>
              <a:t>of </a:t>
            </a:r>
            <a:r>
              <a:rPr sz="2200" spc="-5" dirty="0">
                <a:latin typeface="Arial"/>
                <a:cs typeface="Arial"/>
              </a:rPr>
              <a:t>access</a:t>
            </a:r>
            <a:r>
              <a:rPr sz="2200" spc="35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control.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 marR="5080">
              <a:lnSpc>
                <a:spcPts val="3370"/>
              </a:lnSpc>
              <a:spcBef>
                <a:spcPts val="605"/>
              </a:spcBef>
            </a:pPr>
            <a:r>
              <a:rPr spc="-5" dirty="0"/>
              <a:t>Operating Systems: </a:t>
            </a:r>
            <a:r>
              <a:rPr spc="-10" dirty="0"/>
              <a:t>How </a:t>
            </a:r>
            <a:r>
              <a:rPr dirty="0"/>
              <a:t>are </a:t>
            </a:r>
            <a:r>
              <a:rPr spc="-10" dirty="0"/>
              <a:t>they  </a:t>
            </a:r>
            <a:r>
              <a:rPr spc="-5" dirty="0"/>
              <a:t>organized?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dirty="0"/>
              <a:t>84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17802" y="1893783"/>
            <a:ext cx="95694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2400" spc="-10" dirty="0">
                <a:solidFill>
                  <a:srgbClr val="FFFFFF"/>
                </a:solidFill>
                <a:latin typeface="Arial"/>
                <a:cs typeface="Arial"/>
              </a:rPr>
              <a:t>im</a:t>
            </a:r>
            <a:r>
              <a:rPr sz="2400" spc="5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2400" spc="-1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24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40" y="712611"/>
            <a:ext cx="655700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OS </a:t>
            </a:r>
            <a:r>
              <a:rPr spc="-5" dirty="0"/>
              <a:t>Structure </a:t>
            </a:r>
            <a:r>
              <a:rPr dirty="0"/>
              <a:t>- </a:t>
            </a:r>
            <a:r>
              <a:rPr spc="-5" dirty="0"/>
              <a:t>Simple</a:t>
            </a:r>
            <a:r>
              <a:rPr spc="-80" dirty="0"/>
              <a:t> </a:t>
            </a:r>
            <a:r>
              <a:rPr dirty="0"/>
              <a:t>Approach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65285" y="2267214"/>
            <a:ext cx="7105015" cy="142240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84785" marR="5080" indent="-172720">
              <a:lnSpc>
                <a:spcPts val="2820"/>
              </a:lnSpc>
              <a:spcBef>
                <a:spcPts val="445"/>
              </a:spcBef>
              <a:buChar char="•"/>
              <a:tabLst>
                <a:tab pos="184785" algn="l"/>
                <a:tab pos="1689100" algn="l"/>
              </a:tabLst>
            </a:pPr>
            <a:r>
              <a:rPr sz="2600" dirty="0">
                <a:latin typeface="Arial"/>
                <a:cs typeface="Arial"/>
              </a:rPr>
              <a:t>MS-DOS	- provides a lot </a:t>
            </a:r>
            <a:r>
              <a:rPr sz="2600" spc="5" dirty="0">
                <a:latin typeface="Arial"/>
                <a:cs typeface="Arial"/>
              </a:rPr>
              <a:t>of </a:t>
            </a:r>
            <a:r>
              <a:rPr sz="2600" dirty="0">
                <a:latin typeface="Arial"/>
                <a:cs typeface="Arial"/>
              </a:rPr>
              <a:t>functionality </a:t>
            </a:r>
            <a:r>
              <a:rPr sz="2600" spc="-5" dirty="0">
                <a:latin typeface="Arial"/>
                <a:cs typeface="Arial"/>
              </a:rPr>
              <a:t>in </a:t>
            </a:r>
            <a:r>
              <a:rPr sz="2600" spc="-10" dirty="0">
                <a:latin typeface="Arial"/>
                <a:cs typeface="Arial"/>
              </a:rPr>
              <a:t>little  </a:t>
            </a:r>
            <a:r>
              <a:rPr sz="2600" spc="5" dirty="0">
                <a:latin typeface="Arial"/>
                <a:cs typeface="Arial"/>
              </a:rPr>
              <a:t>space.</a:t>
            </a:r>
            <a:endParaRPr sz="2600">
              <a:latin typeface="Arial"/>
              <a:cs typeface="Arial"/>
            </a:endParaRPr>
          </a:p>
          <a:p>
            <a:pPr marL="527685" marR="474980" lvl="1" indent="-172720">
              <a:lnSpc>
                <a:spcPts val="2390"/>
              </a:lnSpc>
              <a:spcBef>
                <a:spcPts val="27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Not divided into modules, Interfaces </a:t>
            </a:r>
            <a:r>
              <a:rPr sz="2200" dirty="0">
                <a:latin typeface="Arial"/>
                <a:cs typeface="Arial"/>
              </a:rPr>
              <a:t>and </a:t>
            </a:r>
            <a:r>
              <a:rPr sz="2200" spc="-5" dirty="0">
                <a:latin typeface="Arial"/>
                <a:cs typeface="Arial"/>
              </a:rPr>
              <a:t>levels </a:t>
            </a:r>
            <a:r>
              <a:rPr sz="2200" dirty="0">
                <a:latin typeface="Arial"/>
                <a:cs typeface="Arial"/>
              </a:rPr>
              <a:t>of  </a:t>
            </a:r>
            <a:r>
              <a:rPr sz="2200" spc="-5" dirty="0">
                <a:latin typeface="Arial"/>
                <a:cs typeface="Arial"/>
              </a:rPr>
              <a:t>functionality are </a:t>
            </a:r>
            <a:r>
              <a:rPr sz="2200" dirty="0">
                <a:latin typeface="Arial"/>
                <a:cs typeface="Arial"/>
              </a:rPr>
              <a:t>not </a:t>
            </a:r>
            <a:r>
              <a:rPr sz="2200" spc="-5" dirty="0">
                <a:latin typeface="Arial"/>
                <a:cs typeface="Arial"/>
              </a:rPr>
              <a:t>well separated</a:t>
            </a:r>
            <a:endParaRPr sz="2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412235" y="4111752"/>
            <a:ext cx="3084830" cy="2971800"/>
            <a:chOff x="3412235" y="4111752"/>
            <a:chExt cx="3084830" cy="2971800"/>
          </a:xfrm>
        </p:grpSpPr>
        <p:sp>
          <p:nvSpPr>
            <p:cNvPr id="5" name="object 5"/>
            <p:cNvSpPr/>
            <p:nvPr/>
          </p:nvSpPr>
          <p:spPr>
            <a:xfrm>
              <a:off x="3444239" y="4143756"/>
              <a:ext cx="3019043" cy="2906267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412235" y="4111752"/>
              <a:ext cx="3084830" cy="2971800"/>
            </a:xfrm>
            <a:custGeom>
              <a:avLst/>
              <a:gdLst/>
              <a:ahLst/>
              <a:cxnLst/>
              <a:rect l="l" t="t" r="r" b="b"/>
              <a:pathLst>
                <a:path w="3084829" h="2971800">
                  <a:moveTo>
                    <a:pt x="3064764" y="2971800"/>
                  </a:moveTo>
                  <a:lnTo>
                    <a:pt x="19812" y="2971800"/>
                  </a:lnTo>
                  <a:lnTo>
                    <a:pt x="0" y="2953512"/>
                  </a:lnTo>
                  <a:lnTo>
                    <a:pt x="0" y="19812"/>
                  </a:lnTo>
                  <a:lnTo>
                    <a:pt x="19812" y="0"/>
                  </a:lnTo>
                  <a:lnTo>
                    <a:pt x="3064764" y="0"/>
                  </a:lnTo>
                  <a:lnTo>
                    <a:pt x="3078480" y="13716"/>
                  </a:lnTo>
                  <a:lnTo>
                    <a:pt x="19812" y="13716"/>
                  </a:lnTo>
                  <a:lnTo>
                    <a:pt x="12192" y="19812"/>
                  </a:lnTo>
                  <a:lnTo>
                    <a:pt x="12192" y="2953512"/>
                  </a:lnTo>
                  <a:lnTo>
                    <a:pt x="19812" y="2959608"/>
                  </a:lnTo>
                  <a:lnTo>
                    <a:pt x="3077972" y="2959608"/>
                  </a:lnTo>
                  <a:lnTo>
                    <a:pt x="3064764" y="2971800"/>
                  </a:lnTo>
                  <a:close/>
                </a:path>
                <a:path w="3084829" h="2971800">
                  <a:moveTo>
                    <a:pt x="3077972" y="2959608"/>
                  </a:moveTo>
                  <a:lnTo>
                    <a:pt x="3064764" y="2959608"/>
                  </a:lnTo>
                  <a:lnTo>
                    <a:pt x="3072384" y="2953512"/>
                  </a:lnTo>
                  <a:lnTo>
                    <a:pt x="3072384" y="19812"/>
                  </a:lnTo>
                  <a:lnTo>
                    <a:pt x="3064764" y="13716"/>
                  </a:lnTo>
                  <a:lnTo>
                    <a:pt x="3078480" y="13716"/>
                  </a:lnTo>
                  <a:lnTo>
                    <a:pt x="3084576" y="19812"/>
                  </a:lnTo>
                  <a:lnTo>
                    <a:pt x="3084576" y="2953512"/>
                  </a:lnTo>
                  <a:lnTo>
                    <a:pt x="3077972" y="2959608"/>
                  </a:lnTo>
                  <a:close/>
                </a:path>
                <a:path w="3084829" h="2971800">
                  <a:moveTo>
                    <a:pt x="25908" y="25908"/>
                  </a:moveTo>
                  <a:lnTo>
                    <a:pt x="19812" y="25908"/>
                  </a:lnTo>
                  <a:lnTo>
                    <a:pt x="25908" y="19812"/>
                  </a:lnTo>
                  <a:lnTo>
                    <a:pt x="25908" y="25908"/>
                  </a:lnTo>
                  <a:close/>
                </a:path>
                <a:path w="3084829" h="2971800">
                  <a:moveTo>
                    <a:pt x="38100" y="2953512"/>
                  </a:moveTo>
                  <a:lnTo>
                    <a:pt x="25908" y="2940304"/>
                  </a:lnTo>
                  <a:lnTo>
                    <a:pt x="25908" y="32004"/>
                  </a:lnTo>
                  <a:lnTo>
                    <a:pt x="38100" y="19812"/>
                  </a:lnTo>
                  <a:lnTo>
                    <a:pt x="38100" y="2953512"/>
                  </a:lnTo>
                  <a:close/>
                </a:path>
                <a:path w="3084829" h="2971800">
                  <a:moveTo>
                    <a:pt x="3046476" y="2953512"/>
                  </a:moveTo>
                  <a:lnTo>
                    <a:pt x="3046476" y="19812"/>
                  </a:lnTo>
                  <a:lnTo>
                    <a:pt x="3058668" y="32004"/>
                  </a:lnTo>
                  <a:lnTo>
                    <a:pt x="3058668" y="2940304"/>
                  </a:lnTo>
                  <a:lnTo>
                    <a:pt x="3046476" y="2953512"/>
                  </a:lnTo>
                  <a:close/>
                </a:path>
                <a:path w="3084829" h="2971800">
                  <a:moveTo>
                    <a:pt x="3064764" y="25908"/>
                  </a:moveTo>
                  <a:lnTo>
                    <a:pt x="3058668" y="25908"/>
                  </a:lnTo>
                  <a:lnTo>
                    <a:pt x="3058668" y="19812"/>
                  </a:lnTo>
                  <a:lnTo>
                    <a:pt x="3064764" y="25908"/>
                  </a:lnTo>
                  <a:close/>
                </a:path>
                <a:path w="3084829" h="2971800">
                  <a:moveTo>
                    <a:pt x="25908" y="32004"/>
                  </a:moveTo>
                  <a:lnTo>
                    <a:pt x="25908" y="25908"/>
                  </a:lnTo>
                  <a:lnTo>
                    <a:pt x="32004" y="25908"/>
                  </a:lnTo>
                  <a:lnTo>
                    <a:pt x="25908" y="32004"/>
                  </a:lnTo>
                  <a:close/>
                </a:path>
                <a:path w="3084829" h="2971800">
                  <a:moveTo>
                    <a:pt x="3046476" y="38100"/>
                  </a:moveTo>
                  <a:lnTo>
                    <a:pt x="38100" y="38100"/>
                  </a:lnTo>
                  <a:lnTo>
                    <a:pt x="38100" y="25908"/>
                  </a:lnTo>
                  <a:lnTo>
                    <a:pt x="3046476" y="25908"/>
                  </a:lnTo>
                  <a:lnTo>
                    <a:pt x="3046476" y="38100"/>
                  </a:lnTo>
                  <a:close/>
                </a:path>
                <a:path w="3084829" h="2971800">
                  <a:moveTo>
                    <a:pt x="3058668" y="32004"/>
                  </a:moveTo>
                  <a:lnTo>
                    <a:pt x="3052572" y="25908"/>
                  </a:lnTo>
                  <a:lnTo>
                    <a:pt x="3058668" y="25908"/>
                  </a:lnTo>
                  <a:lnTo>
                    <a:pt x="3058668" y="32004"/>
                  </a:lnTo>
                  <a:close/>
                </a:path>
                <a:path w="3084829" h="2971800">
                  <a:moveTo>
                    <a:pt x="25908" y="38100"/>
                  </a:moveTo>
                  <a:lnTo>
                    <a:pt x="19812" y="38100"/>
                  </a:lnTo>
                  <a:lnTo>
                    <a:pt x="25908" y="32004"/>
                  </a:lnTo>
                  <a:lnTo>
                    <a:pt x="25908" y="38100"/>
                  </a:lnTo>
                  <a:close/>
                </a:path>
                <a:path w="3084829" h="2971800">
                  <a:moveTo>
                    <a:pt x="3064764" y="38100"/>
                  </a:moveTo>
                  <a:lnTo>
                    <a:pt x="3058668" y="38100"/>
                  </a:lnTo>
                  <a:lnTo>
                    <a:pt x="3058668" y="32004"/>
                  </a:lnTo>
                  <a:lnTo>
                    <a:pt x="3064764" y="38100"/>
                  </a:lnTo>
                  <a:close/>
                </a:path>
                <a:path w="3084829" h="2971800">
                  <a:moveTo>
                    <a:pt x="25908" y="2940304"/>
                  </a:moveTo>
                  <a:lnTo>
                    <a:pt x="19812" y="2933700"/>
                  </a:lnTo>
                  <a:lnTo>
                    <a:pt x="25908" y="2933700"/>
                  </a:lnTo>
                  <a:lnTo>
                    <a:pt x="25908" y="2940304"/>
                  </a:lnTo>
                  <a:close/>
                </a:path>
                <a:path w="3084829" h="2971800">
                  <a:moveTo>
                    <a:pt x="3046476" y="2947416"/>
                  </a:moveTo>
                  <a:lnTo>
                    <a:pt x="38100" y="2947416"/>
                  </a:lnTo>
                  <a:lnTo>
                    <a:pt x="38100" y="2933700"/>
                  </a:lnTo>
                  <a:lnTo>
                    <a:pt x="3046476" y="2933700"/>
                  </a:lnTo>
                  <a:lnTo>
                    <a:pt x="3046476" y="2947416"/>
                  </a:lnTo>
                  <a:close/>
                </a:path>
                <a:path w="3084829" h="2971800">
                  <a:moveTo>
                    <a:pt x="3058668" y="2940304"/>
                  </a:moveTo>
                  <a:lnTo>
                    <a:pt x="3058668" y="2933700"/>
                  </a:lnTo>
                  <a:lnTo>
                    <a:pt x="3064764" y="2933700"/>
                  </a:lnTo>
                  <a:lnTo>
                    <a:pt x="3058668" y="2940304"/>
                  </a:lnTo>
                  <a:close/>
                </a:path>
                <a:path w="3084829" h="2971800">
                  <a:moveTo>
                    <a:pt x="32472" y="2947416"/>
                  </a:moveTo>
                  <a:lnTo>
                    <a:pt x="25908" y="2947416"/>
                  </a:lnTo>
                  <a:lnTo>
                    <a:pt x="25908" y="2940304"/>
                  </a:lnTo>
                  <a:lnTo>
                    <a:pt x="32472" y="2947416"/>
                  </a:lnTo>
                  <a:close/>
                </a:path>
                <a:path w="3084829" h="2971800">
                  <a:moveTo>
                    <a:pt x="3058668" y="2947416"/>
                  </a:moveTo>
                  <a:lnTo>
                    <a:pt x="3052103" y="2947416"/>
                  </a:lnTo>
                  <a:lnTo>
                    <a:pt x="3058668" y="2940304"/>
                  </a:lnTo>
                  <a:lnTo>
                    <a:pt x="3058668" y="2947416"/>
                  </a:lnTo>
                  <a:close/>
                </a:path>
                <a:path w="3084829" h="2971800">
                  <a:moveTo>
                    <a:pt x="25908" y="2953512"/>
                  </a:moveTo>
                  <a:lnTo>
                    <a:pt x="19812" y="2947416"/>
                  </a:lnTo>
                  <a:lnTo>
                    <a:pt x="25908" y="2947416"/>
                  </a:lnTo>
                  <a:lnTo>
                    <a:pt x="25908" y="2953512"/>
                  </a:lnTo>
                  <a:close/>
                </a:path>
                <a:path w="3084829" h="2971800">
                  <a:moveTo>
                    <a:pt x="3058668" y="2953512"/>
                  </a:moveTo>
                  <a:lnTo>
                    <a:pt x="3058668" y="2947416"/>
                  </a:lnTo>
                  <a:lnTo>
                    <a:pt x="3064764" y="2947416"/>
                  </a:lnTo>
                  <a:lnTo>
                    <a:pt x="3058668" y="2953512"/>
                  </a:lnTo>
                  <a:close/>
                </a:path>
              </a:pathLst>
            </a:custGeom>
            <a:solidFill>
              <a:srgbClr val="CC6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30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30968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Introduction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865125" y="6883501"/>
            <a:ext cx="17589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4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88142"/>
            <a:ext cx="5420360" cy="3754754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7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What </a:t>
            </a:r>
            <a:r>
              <a:rPr sz="2800" spc="-5" dirty="0">
                <a:latin typeface="Tahoma"/>
                <a:cs typeface="Tahoma"/>
              </a:rPr>
              <a:t>is </a:t>
            </a:r>
            <a:r>
              <a:rPr sz="2800" spc="-15" dirty="0">
                <a:latin typeface="Tahoma"/>
                <a:cs typeface="Tahoma"/>
              </a:rPr>
              <a:t>an </a:t>
            </a:r>
            <a:r>
              <a:rPr sz="2800" spc="-5" dirty="0">
                <a:latin typeface="Tahoma"/>
                <a:cs typeface="Tahoma"/>
              </a:rPr>
              <a:t>operating</a:t>
            </a:r>
            <a:r>
              <a:rPr sz="2800" spc="70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system?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Operating </a:t>
            </a:r>
            <a:r>
              <a:rPr sz="2800" dirty="0">
                <a:latin typeface="Tahoma"/>
                <a:cs typeface="Tahoma"/>
              </a:rPr>
              <a:t>Systems</a:t>
            </a:r>
            <a:r>
              <a:rPr sz="2800" spc="2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History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9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Simple </a:t>
            </a:r>
            <a:r>
              <a:rPr sz="2400" spc="-10" dirty="0">
                <a:latin typeface="Tahoma"/>
                <a:cs typeface="Tahoma"/>
              </a:rPr>
              <a:t>Batch</a:t>
            </a:r>
            <a:r>
              <a:rPr sz="2400" spc="-5" dirty="0">
                <a:latin typeface="Tahoma"/>
                <a:cs typeface="Tahoma"/>
              </a:rPr>
              <a:t> </a:t>
            </a:r>
            <a:r>
              <a:rPr sz="2400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490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Multiprogrammed Batch</a:t>
            </a:r>
            <a:r>
              <a:rPr sz="2400" spc="-4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dirty="0">
                <a:latin typeface="Tahoma"/>
                <a:cs typeface="Tahoma"/>
              </a:rPr>
              <a:t>Time-sharing</a:t>
            </a:r>
            <a:r>
              <a:rPr sz="2400" spc="-4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5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Personal Computer</a:t>
            </a:r>
            <a:r>
              <a:rPr sz="2400" spc="-3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Systems</a:t>
            </a:r>
            <a:endParaRPr sz="24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Parallel </a:t>
            </a:r>
            <a:r>
              <a:rPr sz="2800" dirty="0">
                <a:latin typeface="Tahoma"/>
                <a:cs typeface="Tahoma"/>
              </a:rPr>
              <a:t>and </a:t>
            </a:r>
            <a:r>
              <a:rPr sz="2800" spc="-5" dirty="0">
                <a:latin typeface="Tahoma"/>
                <a:cs typeface="Tahoma"/>
              </a:rPr>
              <a:t>Distributed</a:t>
            </a:r>
            <a:r>
              <a:rPr sz="2800" spc="25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Systems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Real-time </a:t>
            </a:r>
            <a:r>
              <a:rPr sz="2800" dirty="0">
                <a:latin typeface="Tahoma"/>
                <a:cs typeface="Tahoma"/>
              </a:rPr>
              <a:t>Systems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5346" y="1141012"/>
            <a:ext cx="64649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Original </a:t>
            </a:r>
            <a:r>
              <a:rPr sz="3300" spc="-5" dirty="0"/>
              <a:t>UNIX System</a:t>
            </a:r>
            <a:r>
              <a:rPr sz="3300" spc="-20" dirty="0"/>
              <a:t> </a:t>
            </a:r>
            <a:r>
              <a:rPr sz="3300" spc="-5" dirty="0"/>
              <a:t>Structure</a:t>
            </a:r>
            <a:endParaRPr sz="3300">
              <a:latin typeface="Arial Black"/>
              <a:cs typeface="Arial Black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65285" y="1963957"/>
            <a:ext cx="6687184" cy="1592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5420" algn="l"/>
              </a:tabLst>
            </a:pPr>
            <a:r>
              <a:rPr sz="2600" spc="-5" dirty="0">
                <a:latin typeface="Tahoma"/>
                <a:cs typeface="Tahoma"/>
              </a:rPr>
              <a:t>L</a:t>
            </a:r>
            <a:r>
              <a:rPr sz="2600" spc="-5" dirty="0">
                <a:latin typeface="Arial"/>
                <a:cs typeface="Arial"/>
              </a:rPr>
              <a:t>imited </a:t>
            </a:r>
            <a:r>
              <a:rPr sz="2600" dirty="0">
                <a:latin typeface="Arial"/>
                <a:cs typeface="Arial"/>
              </a:rPr>
              <a:t>structuring, </a:t>
            </a:r>
            <a:r>
              <a:rPr sz="2600" spc="5" dirty="0">
                <a:latin typeface="Arial"/>
                <a:cs typeface="Arial"/>
              </a:rPr>
              <a:t>has </a:t>
            </a:r>
            <a:r>
              <a:rPr sz="2600" dirty="0">
                <a:latin typeface="Arial"/>
                <a:cs typeface="Arial"/>
              </a:rPr>
              <a:t>2 separable</a:t>
            </a:r>
            <a:r>
              <a:rPr sz="2600" spc="-55" dirty="0">
                <a:latin typeface="Arial"/>
                <a:cs typeface="Arial"/>
              </a:rPr>
              <a:t> </a:t>
            </a:r>
            <a:r>
              <a:rPr sz="2600" spc="-5" dirty="0">
                <a:latin typeface="Arial"/>
                <a:cs typeface="Arial"/>
              </a:rPr>
              <a:t>parts</a:t>
            </a:r>
            <a:endParaRPr sz="26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45"/>
              </a:spcBef>
              <a:buChar char="•"/>
              <a:tabLst>
                <a:tab pos="528955" algn="l"/>
              </a:tabLst>
            </a:pPr>
            <a:r>
              <a:rPr sz="2200" spc="-10" dirty="0">
                <a:latin typeface="Arial"/>
                <a:cs typeface="Arial"/>
              </a:rPr>
              <a:t>Systems</a:t>
            </a:r>
            <a:r>
              <a:rPr sz="2200" spc="2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programs</a:t>
            </a:r>
            <a:endParaRPr sz="2200">
              <a:latin typeface="Arial"/>
              <a:cs typeface="Arial"/>
            </a:endParaRPr>
          </a:p>
          <a:p>
            <a:pPr marL="528320" lvl="1" indent="-173355">
              <a:lnSpc>
                <a:spcPct val="100000"/>
              </a:lnSpc>
              <a:spcBef>
                <a:spcPts val="35"/>
              </a:spcBef>
              <a:buChar char="•"/>
              <a:tabLst>
                <a:tab pos="528955" algn="l"/>
              </a:tabLst>
            </a:pPr>
            <a:r>
              <a:rPr sz="2200" spc="-5" dirty="0">
                <a:latin typeface="Arial"/>
                <a:cs typeface="Arial"/>
              </a:rPr>
              <a:t>Kernel</a:t>
            </a:r>
            <a:endParaRPr sz="2200">
              <a:latin typeface="Arial"/>
              <a:cs typeface="Arial"/>
            </a:endParaRPr>
          </a:p>
          <a:p>
            <a:pPr marL="869950" lvl="2" indent="-172085">
              <a:lnSpc>
                <a:spcPct val="100000"/>
              </a:lnSpc>
              <a:spcBef>
                <a:spcPts val="135"/>
              </a:spcBef>
              <a:buChar char="•"/>
              <a:tabLst>
                <a:tab pos="870585" algn="l"/>
              </a:tabLst>
            </a:pPr>
            <a:r>
              <a:rPr sz="1500" spc="-5" dirty="0">
                <a:latin typeface="Arial"/>
                <a:cs typeface="Arial"/>
              </a:rPr>
              <a:t>everything </a:t>
            </a:r>
            <a:r>
              <a:rPr sz="1500" dirty="0">
                <a:latin typeface="Arial"/>
                <a:cs typeface="Arial"/>
              </a:rPr>
              <a:t>below system call interface and above physical</a:t>
            </a:r>
            <a:r>
              <a:rPr sz="1500" spc="-20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hardware.</a:t>
            </a:r>
            <a:endParaRPr sz="1500">
              <a:latin typeface="Arial"/>
              <a:cs typeface="Arial"/>
            </a:endParaRPr>
          </a:p>
          <a:p>
            <a:pPr marL="869950" lvl="2" indent="-172085">
              <a:lnSpc>
                <a:spcPct val="100000"/>
              </a:lnSpc>
              <a:spcBef>
                <a:spcPts val="120"/>
              </a:spcBef>
              <a:buChar char="•"/>
              <a:tabLst>
                <a:tab pos="870585" algn="l"/>
              </a:tabLst>
            </a:pPr>
            <a:r>
              <a:rPr sz="1500" dirty="0">
                <a:latin typeface="Arial"/>
                <a:cs typeface="Arial"/>
              </a:rPr>
              <a:t>Filesystem, </a:t>
            </a:r>
            <a:r>
              <a:rPr sz="1500" spc="-10" dirty="0">
                <a:latin typeface="Arial"/>
                <a:cs typeface="Arial"/>
              </a:rPr>
              <a:t>CPU </a:t>
            </a:r>
            <a:r>
              <a:rPr sz="1500" dirty="0">
                <a:latin typeface="Arial"/>
                <a:cs typeface="Arial"/>
              </a:rPr>
              <a:t>scheduling, memory</a:t>
            </a:r>
            <a:r>
              <a:rPr sz="1500" spc="-40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management</a:t>
            </a:r>
            <a:endParaRPr sz="15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51943" y="3886200"/>
            <a:ext cx="5193341" cy="319638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31</a:t>
            </a:r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03" y="741596"/>
            <a:ext cx="408114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Layered </a:t>
            </a:r>
            <a:r>
              <a:rPr sz="3300" dirty="0"/>
              <a:t>OS</a:t>
            </a:r>
            <a:r>
              <a:rPr sz="3300" spc="-90" dirty="0"/>
              <a:t> </a:t>
            </a:r>
            <a:r>
              <a:rPr sz="3300" dirty="0"/>
              <a:t>Structure</a:t>
            </a:r>
            <a:endParaRPr sz="3300"/>
          </a:p>
        </p:txBody>
      </p:sp>
      <p:sp>
        <p:nvSpPr>
          <p:cNvPr id="3" name="object 3"/>
          <p:cNvSpPr txBox="1"/>
          <p:nvPr/>
        </p:nvSpPr>
        <p:spPr>
          <a:xfrm>
            <a:off x="1165367" y="2274801"/>
            <a:ext cx="3727450" cy="4036060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84785" marR="301625" indent="-172720">
              <a:lnSpc>
                <a:spcPct val="90200"/>
              </a:lnSpc>
              <a:spcBef>
                <a:spcPts val="355"/>
              </a:spcBef>
              <a:buChar char="•"/>
              <a:tabLst>
                <a:tab pos="186055" algn="l"/>
              </a:tabLst>
            </a:pPr>
            <a:r>
              <a:rPr sz="2200" spc="-15" dirty="0">
                <a:latin typeface="Arial"/>
                <a:cs typeface="Arial"/>
              </a:rPr>
              <a:t>OS </a:t>
            </a:r>
            <a:r>
              <a:rPr sz="2200" spc="-5" dirty="0">
                <a:latin typeface="Arial"/>
                <a:cs typeface="Arial"/>
              </a:rPr>
              <a:t>divided into number </a:t>
            </a:r>
            <a:r>
              <a:rPr sz="2200" spc="-10" dirty="0">
                <a:latin typeface="Arial"/>
                <a:cs typeface="Arial"/>
              </a:rPr>
              <a:t>of  </a:t>
            </a:r>
            <a:r>
              <a:rPr sz="2200" spc="-5" dirty="0">
                <a:latin typeface="Arial"/>
                <a:cs typeface="Arial"/>
              </a:rPr>
              <a:t>layers - bottom layer </a:t>
            </a:r>
            <a:r>
              <a:rPr sz="2200" spc="5" dirty="0">
                <a:latin typeface="Arial"/>
                <a:cs typeface="Arial"/>
              </a:rPr>
              <a:t>is  </a:t>
            </a:r>
            <a:r>
              <a:rPr sz="2200" spc="-5" dirty="0">
                <a:latin typeface="Arial"/>
                <a:cs typeface="Arial"/>
              </a:rPr>
              <a:t>hardware, </a:t>
            </a:r>
            <a:r>
              <a:rPr sz="2200" dirty="0">
                <a:latin typeface="Arial"/>
                <a:cs typeface="Arial"/>
              </a:rPr>
              <a:t>highest </a:t>
            </a:r>
            <a:r>
              <a:rPr sz="2200" spc="-5" dirty="0">
                <a:latin typeface="Arial"/>
                <a:cs typeface="Arial"/>
              </a:rPr>
              <a:t>layer is  the </a:t>
            </a:r>
            <a:r>
              <a:rPr sz="2200" dirty="0">
                <a:latin typeface="Arial"/>
                <a:cs typeface="Arial"/>
              </a:rPr>
              <a:t>user </a:t>
            </a:r>
            <a:r>
              <a:rPr sz="2200" spc="-5" dirty="0">
                <a:latin typeface="Arial"/>
                <a:cs typeface="Arial"/>
              </a:rPr>
              <a:t>interface.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Arial"/>
              <a:buChar char="•"/>
            </a:pPr>
            <a:endParaRPr sz="3250">
              <a:latin typeface="Arial"/>
              <a:cs typeface="Arial"/>
            </a:endParaRPr>
          </a:p>
          <a:p>
            <a:pPr marL="184785" marR="222885" indent="-172720">
              <a:lnSpc>
                <a:spcPct val="90200"/>
              </a:lnSpc>
              <a:buChar char="•"/>
              <a:tabLst>
                <a:tab pos="186055" algn="l"/>
              </a:tabLst>
            </a:pPr>
            <a:r>
              <a:rPr sz="2200" spc="-10" dirty="0">
                <a:latin typeface="Arial"/>
                <a:cs typeface="Arial"/>
              </a:rPr>
              <a:t>Each </a:t>
            </a:r>
            <a:r>
              <a:rPr sz="2200" spc="-5" dirty="0">
                <a:latin typeface="Arial"/>
                <a:cs typeface="Arial"/>
              </a:rPr>
              <a:t>layer </a:t>
            </a:r>
            <a:r>
              <a:rPr sz="2200" dirty="0">
                <a:latin typeface="Arial"/>
                <a:cs typeface="Arial"/>
              </a:rPr>
              <a:t>uses </a:t>
            </a:r>
            <a:r>
              <a:rPr sz="2200" spc="-5" dirty="0">
                <a:latin typeface="Arial"/>
                <a:cs typeface="Arial"/>
              </a:rPr>
              <a:t>functions  </a:t>
            </a:r>
            <a:r>
              <a:rPr sz="2200" spc="-10" dirty="0">
                <a:latin typeface="Arial"/>
                <a:cs typeface="Arial"/>
              </a:rPr>
              <a:t>and </a:t>
            </a:r>
            <a:r>
              <a:rPr sz="2200" dirty="0">
                <a:latin typeface="Arial"/>
                <a:cs typeface="Arial"/>
              </a:rPr>
              <a:t>services </a:t>
            </a:r>
            <a:r>
              <a:rPr sz="2200" spc="-10" dirty="0">
                <a:latin typeface="Arial"/>
                <a:cs typeface="Arial"/>
              </a:rPr>
              <a:t>of </a:t>
            </a:r>
            <a:r>
              <a:rPr sz="2200" spc="-5" dirty="0">
                <a:latin typeface="Arial"/>
                <a:cs typeface="Arial"/>
              </a:rPr>
              <a:t>only </a:t>
            </a:r>
            <a:r>
              <a:rPr sz="2200" dirty="0">
                <a:latin typeface="Arial"/>
                <a:cs typeface="Arial"/>
              </a:rPr>
              <a:t>lower-  </a:t>
            </a:r>
            <a:r>
              <a:rPr sz="2200" spc="-5" dirty="0">
                <a:latin typeface="Arial"/>
                <a:cs typeface="Arial"/>
              </a:rPr>
              <a:t>level</a:t>
            </a:r>
            <a:r>
              <a:rPr sz="2200" spc="-1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layers.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Arial"/>
              <a:buChar char="•"/>
            </a:pPr>
            <a:endParaRPr sz="3300">
              <a:latin typeface="Arial"/>
              <a:cs typeface="Arial"/>
            </a:endParaRPr>
          </a:p>
          <a:p>
            <a:pPr marL="184785" marR="5080" indent="-172720">
              <a:lnSpc>
                <a:spcPts val="2380"/>
              </a:lnSpc>
              <a:buChar char="•"/>
              <a:tabLst>
                <a:tab pos="186055" algn="l"/>
              </a:tabLst>
            </a:pPr>
            <a:r>
              <a:rPr sz="2200" spc="-10" dirty="0">
                <a:latin typeface="Arial"/>
                <a:cs typeface="Arial"/>
              </a:rPr>
              <a:t>THE </a:t>
            </a:r>
            <a:r>
              <a:rPr sz="2200" spc="-5" dirty="0">
                <a:latin typeface="Arial"/>
                <a:cs typeface="Arial"/>
              </a:rPr>
              <a:t>Operating System </a:t>
            </a:r>
            <a:r>
              <a:rPr sz="2200" spc="-10" dirty="0">
                <a:latin typeface="Arial"/>
                <a:cs typeface="Arial"/>
              </a:rPr>
              <a:t>and  </a:t>
            </a:r>
            <a:r>
              <a:rPr sz="2200" dirty="0">
                <a:latin typeface="Arial"/>
                <a:cs typeface="Arial"/>
              </a:rPr>
              <a:t>Linux </a:t>
            </a:r>
            <a:r>
              <a:rPr sz="2200" spc="-5" dirty="0">
                <a:latin typeface="Arial"/>
                <a:cs typeface="Arial"/>
              </a:rPr>
              <a:t>Kernel </a:t>
            </a:r>
            <a:r>
              <a:rPr sz="2200" dirty="0">
                <a:latin typeface="Arial"/>
                <a:cs typeface="Arial"/>
              </a:rPr>
              <a:t>has</a:t>
            </a:r>
            <a:r>
              <a:rPr sz="2200" spc="-80" dirty="0">
                <a:latin typeface="Arial"/>
                <a:cs typeface="Arial"/>
              </a:rPr>
              <a:t> </a:t>
            </a:r>
            <a:r>
              <a:rPr sz="2200" dirty="0">
                <a:latin typeface="Arial"/>
                <a:cs typeface="Arial"/>
              </a:rPr>
              <a:t>successive  </a:t>
            </a:r>
            <a:r>
              <a:rPr sz="2200" spc="-5" dirty="0">
                <a:latin typeface="Arial"/>
                <a:cs typeface="Arial"/>
              </a:rPr>
              <a:t>layers </a:t>
            </a:r>
            <a:r>
              <a:rPr sz="2200" spc="-10" dirty="0">
                <a:latin typeface="Arial"/>
                <a:cs typeface="Arial"/>
              </a:rPr>
              <a:t>of</a:t>
            </a:r>
            <a:r>
              <a:rPr sz="2200" spc="30" dirty="0">
                <a:latin typeface="Arial"/>
                <a:cs typeface="Arial"/>
              </a:rPr>
              <a:t> </a:t>
            </a:r>
            <a:r>
              <a:rPr sz="2200" spc="-5" dirty="0">
                <a:latin typeface="Arial"/>
                <a:cs typeface="Arial"/>
              </a:rPr>
              <a:t>abstraction.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556503" y="2206751"/>
            <a:ext cx="3288792" cy="20421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5981700" y="4457700"/>
            <a:ext cx="2667000" cy="2362200"/>
            <a:chOff x="5981700" y="4457700"/>
            <a:chExt cx="2667000" cy="2362200"/>
          </a:xfrm>
        </p:grpSpPr>
        <p:sp>
          <p:nvSpPr>
            <p:cNvPr id="6" name="object 6"/>
            <p:cNvSpPr/>
            <p:nvPr/>
          </p:nvSpPr>
          <p:spPr>
            <a:xfrm>
              <a:off x="6013703" y="4492751"/>
              <a:ext cx="2602992" cy="229514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981700" y="4457700"/>
              <a:ext cx="2667000" cy="2362200"/>
            </a:xfrm>
            <a:custGeom>
              <a:avLst/>
              <a:gdLst/>
              <a:ahLst/>
              <a:cxnLst/>
              <a:rect l="l" t="t" r="r" b="b"/>
              <a:pathLst>
                <a:path w="2667000" h="2362200">
                  <a:moveTo>
                    <a:pt x="2648712" y="2362200"/>
                  </a:moveTo>
                  <a:lnTo>
                    <a:pt x="19812" y="2362200"/>
                  </a:lnTo>
                  <a:lnTo>
                    <a:pt x="0" y="2343912"/>
                  </a:lnTo>
                  <a:lnTo>
                    <a:pt x="0" y="19812"/>
                  </a:lnTo>
                  <a:lnTo>
                    <a:pt x="19812" y="0"/>
                  </a:lnTo>
                  <a:lnTo>
                    <a:pt x="2648712" y="0"/>
                  </a:lnTo>
                  <a:lnTo>
                    <a:pt x="2661373" y="13716"/>
                  </a:lnTo>
                  <a:lnTo>
                    <a:pt x="19812" y="13716"/>
                  </a:lnTo>
                  <a:lnTo>
                    <a:pt x="13716" y="19812"/>
                  </a:lnTo>
                  <a:lnTo>
                    <a:pt x="13716" y="2343912"/>
                  </a:lnTo>
                  <a:lnTo>
                    <a:pt x="19812" y="2350008"/>
                  </a:lnTo>
                  <a:lnTo>
                    <a:pt x="2660904" y="2350008"/>
                  </a:lnTo>
                  <a:lnTo>
                    <a:pt x="2648712" y="2362200"/>
                  </a:lnTo>
                  <a:close/>
                </a:path>
                <a:path w="2667000" h="2362200">
                  <a:moveTo>
                    <a:pt x="2660904" y="2350008"/>
                  </a:moveTo>
                  <a:lnTo>
                    <a:pt x="2648712" y="2350008"/>
                  </a:lnTo>
                  <a:lnTo>
                    <a:pt x="2654808" y="2343912"/>
                  </a:lnTo>
                  <a:lnTo>
                    <a:pt x="2654808" y="19812"/>
                  </a:lnTo>
                  <a:lnTo>
                    <a:pt x="2648712" y="13716"/>
                  </a:lnTo>
                  <a:lnTo>
                    <a:pt x="2661373" y="13716"/>
                  </a:lnTo>
                  <a:lnTo>
                    <a:pt x="2667000" y="19812"/>
                  </a:lnTo>
                  <a:lnTo>
                    <a:pt x="2667000" y="2343912"/>
                  </a:lnTo>
                  <a:lnTo>
                    <a:pt x="2660904" y="2350008"/>
                  </a:lnTo>
                  <a:close/>
                </a:path>
                <a:path w="2667000" h="2362200">
                  <a:moveTo>
                    <a:pt x="25908" y="25908"/>
                  </a:moveTo>
                  <a:lnTo>
                    <a:pt x="19812" y="25908"/>
                  </a:lnTo>
                  <a:lnTo>
                    <a:pt x="25908" y="19812"/>
                  </a:lnTo>
                  <a:lnTo>
                    <a:pt x="25908" y="25908"/>
                  </a:lnTo>
                  <a:close/>
                </a:path>
                <a:path w="2667000" h="2362200">
                  <a:moveTo>
                    <a:pt x="38100" y="2343912"/>
                  </a:moveTo>
                  <a:lnTo>
                    <a:pt x="25908" y="2330704"/>
                  </a:lnTo>
                  <a:lnTo>
                    <a:pt x="25908" y="32004"/>
                  </a:lnTo>
                  <a:lnTo>
                    <a:pt x="38100" y="19812"/>
                  </a:lnTo>
                  <a:lnTo>
                    <a:pt x="38100" y="2343912"/>
                  </a:lnTo>
                  <a:close/>
                </a:path>
                <a:path w="2667000" h="2362200">
                  <a:moveTo>
                    <a:pt x="2628900" y="2343912"/>
                  </a:moveTo>
                  <a:lnTo>
                    <a:pt x="2628900" y="19812"/>
                  </a:lnTo>
                  <a:lnTo>
                    <a:pt x="2642616" y="32472"/>
                  </a:lnTo>
                  <a:lnTo>
                    <a:pt x="2642616" y="2330196"/>
                  </a:lnTo>
                  <a:lnTo>
                    <a:pt x="2628900" y="2343912"/>
                  </a:lnTo>
                  <a:close/>
                </a:path>
                <a:path w="2667000" h="2362200">
                  <a:moveTo>
                    <a:pt x="2648712" y="25908"/>
                  </a:moveTo>
                  <a:lnTo>
                    <a:pt x="2642616" y="25908"/>
                  </a:lnTo>
                  <a:lnTo>
                    <a:pt x="2642616" y="19812"/>
                  </a:lnTo>
                  <a:lnTo>
                    <a:pt x="2648712" y="25908"/>
                  </a:lnTo>
                  <a:close/>
                </a:path>
                <a:path w="2667000" h="2362200">
                  <a:moveTo>
                    <a:pt x="25908" y="32004"/>
                  </a:moveTo>
                  <a:lnTo>
                    <a:pt x="25908" y="25908"/>
                  </a:lnTo>
                  <a:lnTo>
                    <a:pt x="32004" y="25908"/>
                  </a:lnTo>
                  <a:lnTo>
                    <a:pt x="25908" y="32004"/>
                  </a:lnTo>
                  <a:close/>
                </a:path>
                <a:path w="2667000" h="2362200">
                  <a:moveTo>
                    <a:pt x="2628900" y="38100"/>
                  </a:moveTo>
                  <a:lnTo>
                    <a:pt x="38100" y="38100"/>
                  </a:lnTo>
                  <a:lnTo>
                    <a:pt x="38100" y="25908"/>
                  </a:lnTo>
                  <a:lnTo>
                    <a:pt x="2628900" y="25908"/>
                  </a:lnTo>
                  <a:lnTo>
                    <a:pt x="2628900" y="38100"/>
                  </a:lnTo>
                  <a:close/>
                </a:path>
                <a:path w="2667000" h="2362200">
                  <a:moveTo>
                    <a:pt x="2642616" y="32472"/>
                  </a:moveTo>
                  <a:lnTo>
                    <a:pt x="2635504" y="25908"/>
                  </a:lnTo>
                  <a:lnTo>
                    <a:pt x="2642616" y="25908"/>
                  </a:lnTo>
                  <a:lnTo>
                    <a:pt x="2642616" y="32472"/>
                  </a:lnTo>
                  <a:close/>
                </a:path>
                <a:path w="2667000" h="2362200">
                  <a:moveTo>
                    <a:pt x="25908" y="38100"/>
                  </a:moveTo>
                  <a:lnTo>
                    <a:pt x="19812" y="38100"/>
                  </a:lnTo>
                  <a:lnTo>
                    <a:pt x="25908" y="32004"/>
                  </a:lnTo>
                  <a:lnTo>
                    <a:pt x="25908" y="38100"/>
                  </a:lnTo>
                  <a:close/>
                </a:path>
                <a:path w="2667000" h="2362200">
                  <a:moveTo>
                    <a:pt x="2648712" y="38100"/>
                  </a:moveTo>
                  <a:lnTo>
                    <a:pt x="2642616" y="38100"/>
                  </a:lnTo>
                  <a:lnTo>
                    <a:pt x="2642616" y="32472"/>
                  </a:lnTo>
                  <a:lnTo>
                    <a:pt x="2648712" y="38100"/>
                  </a:lnTo>
                  <a:close/>
                </a:path>
                <a:path w="2667000" h="2362200">
                  <a:moveTo>
                    <a:pt x="25908" y="2330704"/>
                  </a:moveTo>
                  <a:lnTo>
                    <a:pt x="19812" y="2324100"/>
                  </a:lnTo>
                  <a:lnTo>
                    <a:pt x="25908" y="2324100"/>
                  </a:lnTo>
                  <a:lnTo>
                    <a:pt x="25908" y="2330704"/>
                  </a:lnTo>
                  <a:close/>
                </a:path>
                <a:path w="2667000" h="2362200">
                  <a:moveTo>
                    <a:pt x="2628900" y="2337816"/>
                  </a:moveTo>
                  <a:lnTo>
                    <a:pt x="38100" y="2337816"/>
                  </a:lnTo>
                  <a:lnTo>
                    <a:pt x="38100" y="2324100"/>
                  </a:lnTo>
                  <a:lnTo>
                    <a:pt x="2628900" y="2324100"/>
                  </a:lnTo>
                  <a:lnTo>
                    <a:pt x="2628900" y="2337816"/>
                  </a:lnTo>
                  <a:close/>
                </a:path>
                <a:path w="2667000" h="2362200">
                  <a:moveTo>
                    <a:pt x="2642616" y="2330196"/>
                  </a:moveTo>
                  <a:lnTo>
                    <a:pt x="2642616" y="2324100"/>
                  </a:lnTo>
                  <a:lnTo>
                    <a:pt x="2648712" y="2324100"/>
                  </a:lnTo>
                  <a:lnTo>
                    <a:pt x="2642616" y="2330196"/>
                  </a:lnTo>
                  <a:close/>
                </a:path>
                <a:path w="2667000" h="2362200">
                  <a:moveTo>
                    <a:pt x="2642616" y="2337816"/>
                  </a:moveTo>
                  <a:lnTo>
                    <a:pt x="2634996" y="2337816"/>
                  </a:lnTo>
                  <a:lnTo>
                    <a:pt x="2642616" y="2330196"/>
                  </a:lnTo>
                  <a:lnTo>
                    <a:pt x="2642616" y="2337816"/>
                  </a:lnTo>
                  <a:close/>
                </a:path>
                <a:path w="2667000" h="2362200">
                  <a:moveTo>
                    <a:pt x="32472" y="2337816"/>
                  </a:moveTo>
                  <a:lnTo>
                    <a:pt x="25908" y="2337816"/>
                  </a:lnTo>
                  <a:lnTo>
                    <a:pt x="25908" y="2330704"/>
                  </a:lnTo>
                  <a:lnTo>
                    <a:pt x="32472" y="2337816"/>
                  </a:lnTo>
                  <a:close/>
                </a:path>
                <a:path w="2667000" h="2362200">
                  <a:moveTo>
                    <a:pt x="25908" y="2343912"/>
                  </a:moveTo>
                  <a:lnTo>
                    <a:pt x="19812" y="2337816"/>
                  </a:lnTo>
                  <a:lnTo>
                    <a:pt x="25908" y="2337816"/>
                  </a:lnTo>
                  <a:lnTo>
                    <a:pt x="25908" y="2343912"/>
                  </a:lnTo>
                  <a:close/>
                </a:path>
                <a:path w="2667000" h="2362200">
                  <a:moveTo>
                    <a:pt x="2642616" y="2343912"/>
                  </a:moveTo>
                  <a:lnTo>
                    <a:pt x="2642616" y="2337816"/>
                  </a:lnTo>
                  <a:lnTo>
                    <a:pt x="2648712" y="2337816"/>
                  </a:lnTo>
                  <a:lnTo>
                    <a:pt x="2642616" y="2343912"/>
                  </a:lnTo>
                  <a:close/>
                </a:path>
              </a:pathLst>
            </a:custGeom>
            <a:solidFill>
              <a:srgbClr val="CC6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32</a:t>
            </a:r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5346" y="1143914"/>
            <a:ext cx="68573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Monolithic vs. </a:t>
            </a:r>
            <a:r>
              <a:rPr spc="-5" dirty="0"/>
              <a:t>Microkernel</a:t>
            </a:r>
            <a:r>
              <a:rPr spc="-20" dirty="0"/>
              <a:t> </a:t>
            </a:r>
            <a:r>
              <a:rPr spc="-10" dirty="0">
                <a:latin typeface="Arial Black"/>
                <a:cs typeface="Arial Black"/>
              </a:rPr>
              <a:t>OS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33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6109" y="2204684"/>
            <a:ext cx="8328659" cy="4225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785" indent="-172720">
              <a:lnSpc>
                <a:spcPts val="2640"/>
              </a:lnSpc>
              <a:spcBef>
                <a:spcPts val="100"/>
              </a:spcBef>
              <a:buFont typeface="Arial"/>
              <a:buChar char="•"/>
              <a:tabLst>
                <a:tab pos="185420" algn="l"/>
              </a:tabLst>
            </a:pPr>
            <a:r>
              <a:rPr sz="2400" spc="-5" dirty="0">
                <a:latin typeface="Tahoma"/>
                <a:cs typeface="Tahoma"/>
              </a:rPr>
              <a:t>Monolithic OSes have </a:t>
            </a:r>
            <a:r>
              <a:rPr sz="2400" dirty="0">
                <a:latin typeface="Tahoma"/>
                <a:cs typeface="Tahoma"/>
              </a:rPr>
              <a:t>large </a:t>
            </a:r>
            <a:r>
              <a:rPr sz="2400" spc="-10" dirty="0">
                <a:latin typeface="Tahoma"/>
                <a:cs typeface="Tahoma"/>
              </a:rPr>
              <a:t>kernels with </a:t>
            </a:r>
            <a:r>
              <a:rPr sz="2400" dirty="0">
                <a:latin typeface="Tahoma"/>
                <a:cs typeface="Tahoma"/>
              </a:rPr>
              <a:t>a </a:t>
            </a:r>
            <a:r>
              <a:rPr sz="2400" spc="5" dirty="0">
                <a:latin typeface="Tahoma"/>
                <a:cs typeface="Tahoma"/>
              </a:rPr>
              <a:t>lot of </a:t>
            </a:r>
            <a:r>
              <a:rPr sz="2400" dirty="0">
                <a:latin typeface="Tahoma"/>
                <a:cs typeface="Tahoma"/>
              </a:rPr>
              <a:t>components</a:t>
            </a:r>
            <a:endParaRPr sz="2400">
              <a:latin typeface="Tahoma"/>
              <a:cs typeface="Tahoma"/>
            </a:endParaRPr>
          </a:p>
          <a:p>
            <a:pPr marL="527685" lvl="1" indent="-173355">
              <a:lnSpc>
                <a:spcPts val="2160"/>
              </a:lnSpc>
              <a:buFont typeface="Arial"/>
              <a:buChar char="•"/>
              <a:tabLst>
                <a:tab pos="528320" algn="l"/>
              </a:tabLst>
            </a:pPr>
            <a:r>
              <a:rPr sz="2000" spc="-5" dirty="0">
                <a:latin typeface="Tahoma"/>
                <a:cs typeface="Tahoma"/>
              </a:rPr>
              <a:t>Linux, Windows,</a:t>
            </a:r>
            <a:r>
              <a:rPr sz="2000" spc="-40" dirty="0">
                <a:latin typeface="Tahoma"/>
                <a:cs typeface="Tahoma"/>
              </a:rPr>
              <a:t> </a:t>
            </a:r>
            <a:r>
              <a:rPr sz="2000" dirty="0">
                <a:latin typeface="Tahoma"/>
                <a:cs typeface="Tahoma"/>
              </a:rPr>
              <a:t>Mac</a:t>
            </a:r>
            <a:endParaRPr sz="2000">
              <a:latin typeface="Tahoma"/>
              <a:cs typeface="Tahoma"/>
            </a:endParaRPr>
          </a:p>
          <a:p>
            <a:pPr marL="184785" indent="-172720">
              <a:lnSpc>
                <a:spcPts val="2795"/>
              </a:lnSpc>
              <a:spcBef>
                <a:spcPts val="1340"/>
              </a:spcBef>
              <a:buFont typeface="Arial"/>
              <a:buChar char="•"/>
              <a:tabLst>
                <a:tab pos="185420" algn="l"/>
              </a:tabLst>
            </a:pPr>
            <a:r>
              <a:rPr sz="2400" spc="-5" dirty="0">
                <a:latin typeface="Tahoma"/>
                <a:cs typeface="Tahoma"/>
              </a:rPr>
              <a:t>Microkernels </a:t>
            </a:r>
            <a:r>
              <a:rPr sz="2400" dirty="0">
                <a:latin typeface="Tahoma"/>
                <a:cs typeface="Tahoma"/>
              </a:rPr>
              <a:t>m</a:t>
            </a:r>
            <a:r>
              <a:rPr sz="2000" dirty="0">
                <a:latin typeface="Arial"/>
                <a:cs typeface="Arial"/>
              </a:rPr>
              <a:t>oves </a:t>
            </a:r>
            <a:r>
              <a:rPr sz="2000" spc="-10" dirty="0">
                <a:latin typeface="Arial"/>
                <a:cs typeface="Arial"/>
              </a:rPr>
              <a:t>as </a:t>
            </a:r>
            <a:r>
              <a:rPr sz="2000" dirty="0">
                <a:latin typeface="Arial"/>
                <a:cs typeface="Arial"/>
              </a:rPr>
              <a:t>much from </a:t>
            </a:r>
            <a:r>
              <a:rPr sz="2000" spc="-5" dirty="0">
                <a:latin typeface="Arial"/>
                <a:cs typeface="Arial"/>
              </a:rPr>
              <a:t>the </a:t>
            </a:r>
            <a:r>
              <a:rPr sz="2000" dirty="0">
                <a:latin typeface="Arial"/>
                <a:cs typeface="Arial"/>
              </a:rPr>
              <a:t>kernel into “</a:t>
            </a:r>
            <a:r>
              <a:rPr sz="2000" i="1" dirty="0">
                <a:latin typeface="Arial"/>
                <a:cs typeface="Arial"/>
              </a:rPr>
              <a:t>user</a:t>
            </a:r>
            <a:r>
              <a:rPr sz="2000" dirty="0">
                <a:latin typeface="Arial"/>
                <a:cs typeface="Arial"/>
              </a:rPr>
              <a:t>”</a:t>
            </a:r>
            <a:r>
              <a:rPr sz="2000" spc="-16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space</a:t>
            </a:r>
            <a:endParaRPr sz="2000">
              <a:latin typeface="Arial"/>
              <a:cs typeface="Arial"/>
            </a:endParaRPr>
          </a:p>
          <a:p>
            <a:pPr marL="526415" lvl="1" indent="-172085">
              <a:lnSpc>
                <a:spcPts val="2010"/>
              </a:lnSpc>
              <a:buChar char="•"/>
              <a:tabLst>
                <a:tab pos="527050" algn="l"/>
              </a:tabLst>
            </a:pPr>
            <a:r>
              <a:rPr sz="1800" spc="-5" dirty="0">
                <a:latin typeface="Arial"/>
                <a:cs typeface="Arial"/>
              </a:rPr>
              <a:t>Small core </a:t>
            </a:r>
            <a:r>
              <a:rPr sz="1800" dirty="0">
                <a:latin typeface="Arial"/>
                <a:cs typeface="Arial"/>
              </a:rPr>
              <a:t>OS </a:t>
            </a:r>
            <a:r>
              <a:rPr sz="1800" spc="-5" dirty="0">
                <a:latin typeface="Arial"/>
                <a:cs typeface="Arial"/>
              </a:rPr>
              <a:t>components running </a:t>
            </a:r>
            <a:r>
              <a:rPr sz="1800" spc="-10" dirty="0">
                <a:latin typeface="Arial"/>
                <a:cs typeface="Arial"/>
              </a:rPr>
              <a:t>at kernel</a:t>
            </a:r>
            <a:r>
              <a:rPr sz="1800" spc="5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level</a:t>
            </a:r>
            <a:endParaRPr sz="1800">
              <a:latin typeface="Arial"/>
              <a:cs typeface="Arial"/>
            </a:endParaRPr>
          </a:p>
          <a:p>
            <a:pPr marL="526415" lvl="1" indent="-172085">
              <a:lnSpc>
                <a:spcPts val="2095"/>
              </a:lnSpc>
              <a:buChar char="•"/>
              <a:tabLst>
                <a:tab pos="527050" algn="l"/>
              </a:tabLst>
            </a:pPr>
            <a:r>
              <a:rPr sz="1800" dirty="0">
                <a:latin typeface="Arial"/>
                <a:cs typeface="Arial"/>
              </a:rPr>
              <a:t>OS </a:t>
            </a:r>
            <a:r>
              <a:rPr sz="1800" spc="-5" dirty="0">
                <a:latin typeface="Arial"/>
                <a:cs typeface="Arial"/>
              </a:rPr>
              <a:t>Services </a:t>
            </a:r>
            <a:r>
              <a:rPr sz="1800" spc="-10" dirty="0">
                <a:latin typeface="Arial"/>
                <a:cs typeface="Arial"/>
              </a:rPr>
              <a:t>built </a:t>
            </a:r>
            <a:r>
              <a:rPr sz="1800" spc="-5" dirty="0">
                <a:latin typeface="Arial"/>
                <a:cs typeface="Arial"/>
              </a:rPr>
              <a:t>from many </a:t>
            </a:r>
            <a:r>
              <a:rPr sz="1800" spc="-10" dirty="0">
                <a:latin typeface="Arial"/>
                <a:cs typeface="Arial"/>
              </a:rPr>
              <a:t>independent </a:t>
            </a:r>
            <a:r>
              <a:rPr sz="1800" spc="-5" dirty="0">
                <a:latin typeface="Arial"/>
                <a:cs typeface="Arial"/>
              </a:rPr>
              <a:t>user-level</a:t>
            </a:r>
            <a:r>
              <a:rPr sz="1800" spc="13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processes</a:t>
            </a:r>
            <a:endParaRPr sz="18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Char char="•"/>
            </a:pPr>
            <a:endParaRPr sz="1950">
              <a:latin typeface="Arial"/>
              <a:cs typeface="Arial"/>
            </a:endParaRPr>
          </a:p>
          <a:p>
            <a:pPr marL="185420" indent="-173355">
              <a:lnSpc>
                <a:spcPct val="100000"/>
              </a:lnSpc>
              <a:buChar char="•"/>
              <a:tabLst>
                <a:tab pos="186055" algn="l"/>
              </a:tabLst>
            </a:pPr>
            <a:r>
              <a:rPr sz="2000" spc="-5" dirty="0">
                <a:latin typeface="Arial"/>
                <a:cs typeface="Arial"/>
              </a:rPr>
              <a:t>Communication between </a:t>
            </a:r>
            <a:r>
              <a:rPr sz="2000" dirty="0">
                <a:latin typeface="Arial"/>
                <a:cs typeface="Arial"/>
              </a:rPr>
              <a:t>modules </a:t>
            </a:r>
            <a:r>
              <a:rPr sz="2000" spc="-5" dirty="0">
                <a:latin typeface="Arial"/>
                <a:cs typeface="Arial"/>
              </a:rPr>
              <a:t>with </a:t>
            </a:r>
            <a:r>
              <a:rPr sz="2000" dirty="0">
                <a:latin typeface="Arial"/>
                <a:cs typeface="Arial"/>
              </a:rPr>
              <a:t>message</a:t>
            </a:r>
            <a:r>
              <a:rPr sz="2000" spc="-95" dirty="0">
                <a:latin typeface="Arial"/>
                <a:cs typeface="Arial"/>
              </a:rPr>
              <a:t> </a:t>
            </a:r>
            <a:r>
              <a:rPr sz="2000" dirty="0">
                <a:latin typeface="Arial"/>
                <a:cs typeface="Arial"/>
              </a:rPr>
              <a:t>passing</a:t>
            </a:r>
            <a:endParaRPr sz="2000">
              <a:latin typeface="Arial"/>
              <a:cs typeface="Arial"/>
            </a:endParaRPr>
          </a:p>
          <a:p>
            <a:pPr marL="185420" indent="-173355">
              <a:lnSpc>
                <a:spcPts val="2340"/>
              </a:lnSpc>
              <a:spcBef>
                <a:spcPts val="215"/>
              </a:spcBef>
              <a:buChar char="•"/>
              <a:tabLst>
                <a:tab pos="186055" algn="l"/>
              </a:tabLst>
            </a:pPr>
            <a:r>
              <a:rPr sz="2000" spc="-5" dirty="0">
                <a:latin typeface="Arial"/>
                <a:cs typeface="Arial"/>
              </a:rPr>
              <a:t>Benefits:</a:t>
            </a:r>
            <a:endParaRPr sz="2000">
              <a:latin typeface="Arial"/>
              <a:cs typeface="Arial"/>
            </a:endParaRPr>
          </a:p>
          <a:p>
            <a:pPr marL="526415" lvl="1" indent="-172085">
              <a:lnSpc>
                <a:spcPts val="2030"/>
              </a:lnSpc>
              <a:buChar char="•"/>
              <a:tabLst>
                <a:tab pos="527050" algn="l"/>
              </a:tabLst>
            </a:pPr>
            <a:r>
              <a:rPr sz="1800" spc="-5" dirty="0">
                <a:latin typeface="Arial"/>
                <a:cs typeface="Arial"/>
              </a:rPr>
              <a:t>Easier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extend </a:t>
            </a:r>
            <a:r>
              <a:rPr sz="1800" dirty="0">
                <a:latin typeface="Arial"/>
                <a:cs typeface="Arial"/>
              </a:rPr>
              <a:t>a</a:t>
            </a:r>
            <a:r>
              <a:rPr sz="1800" spc="1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microkernel</a:t>
            </a:r>
            <a:endParaRPr sz="1800">
              <a:latin typeface="Arial"/>
              <a:cs typeface="Arial"/>
            </a:endParaRPr>
          </a:p>
          <a:p>
            <a:pPr marL="526415" lvl="1" indent="-172085">
              <a:lnSpc>
                <a:spcPts val="2030"/>
              </a:lnSpc>
              <a:buChar char="•"/>
              <a:tabLst>
                <a:tab pos="527050" algn="l"/>
              </a:tabLst>
            </a:pPr>
            <a:r>
              <a:rPr sz="1800" spc="-5" dirty="0">
                <a:latin typeface="Arial"/>
                <a:cs typeface="Arial"/>
              </a:rPr>
              <a:t>Easier </a:t>
            </a:r>
            <a:r>
              <a:rPr sz="1800" dirty="0">
                <a:latin typeface="Arial"/>
                <a:cs typeface="Arial"/>
              </a:rPr>
              <a:t>to </a:t>
            </a:r>
            <a:r>
              <a:rPr sz="1800" spc="-5" dirty="0">
                <a:latin typeface="Arial"/>
                <a:cs typeface="Arial"/>
              </a:rPr>
              <a:t>port </a:t>
            </a:r>
            <a:r>
              <a:rPr sz="1800" dirty="0">
                <a:latin typeface="Arial"/>
                <a:cs typeface="Arial"/>
              </a:rPr>
              <a:t>OS to </a:t>
            </a:r>
            <a:r>
              <a:rPr sz="1800" spc="-10" dirty="0">
                <a:latin typeface="Arial"/>
                <a:cs typeface="Arial"/>
              </a:rPr>
              <a:t>new</a:t>
            </a:r>
            <a:r>
              <a:rPr sz="1800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architectures</a:t>
            </a:r>
            <a:endParaRPr sz="1800">
              <a:latin typeface="Arial"/>
              <a:cs typeface="Arial"/>
            </a:endParaRPr>
          </a:p>
          <a:p>
            <a:pPr marL="526415" lvl="1" indent="-172085">
              <a:lnSpc>
                <a:spcPts val="2095"/>
              </a:lnSpc>
              <a:buChar char="•"/>
              <a:tabLst>
                <a:tab pos="527050" algn="l"/>
              </a:tabLst>
            </a:pPr>
            <a:r>
              <a:rPr sz="1800" spc="-5" dirty="0">
                <a:latin typeface="Arial"/>
                <a:cs typeface="Arial"/>
              </a:rPr>
              <a:t>More </a:t>
            </a:r>
            <a:r>
              <a:rPr sz="1800" spc="-10" dirty="0">
                <a:latin typeface="Arial"/>
                <a:cs typeface="Arial"/>
              </a:rPr>
              <a:t>reliable and </a:t>
            </a:r>
            <a:r>
              <a:rPr sz="1800" spc="-5" dirty="0">
                <a:latin typeface="Arial"/>
                <a:cs typeface="Arial"/>
              </a:rPr>
              <a:t>more secure </a:t>
            </a:r>
            <a:r>
              <a:rPr sz="1800" spc="-10" dirty="0">
                <a:latin typeface="Arial"/>
                <a:cs typeface="Arial"/>
              </a:rPr>
              <a:t>(less </a:t>
            </a:r>
            <a:r>
              <a:rPr sz="1800" spc="-5" dirty="0">
                <a:latin typeface="Arial"/>
                <a:cs typeface="Arial"/>
              </a:rPr>
              <a:t>code is running in </a:t>
            </a:r>
            <a:r>
              <a:rPr sz="1800" spc="-10" dirty="0">
                <a:latin typeface="Arial"/>
                <a:cs typeface="Arial"/>
              </a:rPr>
              <a:t>kernel</a:t>
            </a:r>
            <a:r>
              <a:rPr sz="1800" spc="185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mode)</a:t>
            </a:r>
            <a:endParaRPr sz="1800">
              <a:latin typeface="Arial"/>
              <a:cs typeface="Arial"/>
            </a:endParaRPr>
          </a:p>
          <a:p>
            <a:pPr lvl="1">
              <a:lnSpc>
                <a:spcPct val="100000"/>
              </a:lnSpc>
              <a:spcBef>
                <a:spcPts val="5"/>
              </a:spcBef>
              <a:buChar char="•"/>
            </a:pPr>
            <a:endParaRPr sz="1950">
              <a:latin typeface="Arial"/>
              <a:cs typeface="Arial"/>
            </a:endParaRPr>
          </a:p>
          <a:p>
            <a:pPr marL="185420" indent="-173355">
              <a:lnSpc>
                <a:spcPts val="2330"/>
              </a:lnSpc>
              <a:buChar char="•"/>
              <a:tabLst>
                <a:tab pos="186055" algn="l"/>
              </a:tabLst>
            </a:pPr>
            <a:r>
              <a:rPr sz="2000" spc="-5" dirty="0">
                <a:latin typeface="Arial"/>
                <a:cs typeface="Arial"/>
              </a:rPr>
              <a:t>Detriments:</a:t>
            </a:r>
            <a:endParaRPr sz="2000">
              <a:latin typeface="Arial"/>
              <a:cs typeface="Arial"/>
            </a:endParaRPr>
          </a:p>
          <a:p>
            <a:pPr marL="526415" lvl="1" indent="-172085">
              <a:lnSpc>
                <a:spcPts val="2090"/>
              </a:lnSpc>
              <a:buChar char="•"/>
              <a:tabLst>
                <a:tab pos="527050" algn="l"/>
              </a:tabLst>
            </a:pPr>
            <a:r>
              <a:rPr sz="1800" spc="-5" dirty="0">
                <a:latin typeface="Arial"/>
                <a:cs typeface="Arial"/>
              </a:rPr>
              <a:t>Performance </a:t>
            </a:r>
            <a:r>
              <a:rPr sz="1800" spc="-10" dirty="0">
                <a:latin typeface="Arial"/>
                <a:cs typeface="Arial"/>
              </a:rPr>
              <a:t>overhead </a:t>
            </a:r>
            <a:r>
              <a:rPr sz="1800" spc="-5" dirty="0">
                <a:latin typeface="Arial"/>
                <a:cs typeface="Arial"/>
              </a:rPr>
              <a:t>severe </a:t>
            </a:r>
            <a:r>
              <a:rPr sz="1800" dirty="0">
                <a:latin typeface="Arial"/>
                <a:cs typeface="Arial"/>
              </a:rPr>
              <a:t>for </a:t>
            </a:r>
            <a:r>
              <a:rPr sz="1800" spc="-5" dirty="0">
                <a:latin typeface="Arial"/>
                <a:cs typeface="Arial"/>
              </a:rPr>
              <a:t>naïve</a:t>
            </a:r>
            <a:r>
              <a:rPr sz="1800" spc="25" dirty="0">
                <a:latin typeface="Arial"/>
                <a:cs typeface="Arial"/>
              </a:rPr>
              <a:t> </a:t>
            </a:r>
            <a:r>
              <a:rPr sz="1800" spc="-5" dirty="0">
                <a:latin typeface="Arial"/>
                <a:cs typeface="Arial"/>
              </a:rPr>
              <a:t>implementation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65346" y="1168471"/>
            <a:ext cx="4392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Black"/>
                <a:cs typeface="Arial Black"/>
              </a:rPr>
              <a:t>A </a:t>
            </a:r>
            <a:r>
              <a:rPr spc="-5" dirty="0">
                <a:latin typeface="Arial Black"/>
                <a:cs typeface="Arial Black"/>
              </a:rPr>
              <a:t>microkernel</a:t>
            </a:r>
            <a:r>
              <a:rPr spc="-65" dirty="0">
                <a:latin typeface="Arial Black"/>
                <a:cs typeface="Arial Black"/>
              </a:rPr>
              <a:t> </a:t>
            </a:r>
            <a:r>
              <a:rPr spc="-10" dirty="0">
                <a:latin typeface="Arial Black"/>
                <a:cs typeface="Arial Black"/>
              </a:rPr>
              <a:t>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69544" y="6840763"/>
            <a:ext cx="224790" cy="2289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1400" spc="5" dirty="0">
                <a:solidFill>
                  <a:srgbClr val="5D564D"/>
                </a:solidFill>
                <a:latin typeface="Arial"/>
                <a:cs typeface="Arial"/>
              </a:rPr>
              <a:t>34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38427" y="2343390"/>
            <a:ext cx="7781544" cy="40586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10232" y="6906208"/>
            <a:ext cx="438467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Times New Roman"/>
                <a:cs typeface="Times New Roman"/>
              </a:rPr>
              <a:t>Slide </a:t>
            </a:r>
            <a:r>
              <a:rPr sz="1000" dirty="0">
                <a:latin typeface="Times New Roman"/>
                <a:cs typeface="Times New Roman"/>
              </a:rPr>
              <a:t>adapted </a:t>
            </a:r>
            <a:r>
              <a:rPr sz="1000" spc="-5" dirty="0">
                <a:latin typeface="Times New Roman"/>
                <a:cs typeface="Times New Roman"/>
              </a:rPr>
              <a:t>from</a:t>
            </a:r>
            <a:r>
              <a:rPr sz="1000" spc="95" dirty="0">
                <a:latin typeface="Times New Roman"/>
                <a:cs typeface="Times New Roman"/>
              </a:rPr>
              <a:t> </a:t>
            </a:r>
            <a:r>
              <a:rPr sz="1000" u="sng" spc="-505" dirty="0">
                <a:solidFill>
                  <a:srgbClr val="996633"/>
                </a:solidFill>
                <a:uFill>
                  <a:solidFill>
                    <a:srgbClr val="996633"/>
                  </a:solidFill>
                </a:uFill>
                <a:latin typeface="Times New Roman"/>
                <a:cs typeface="Times New Roman"/>
              </a:rPr>
              <a:t>h</a:t>
            </a:r>
            <a:r>
              <a:rPr sz="1000" spc="285" dirty="0">
                <a:solidFill>
                  <a:srgbClr val="996633"/>
                </a:solidFill>
                <a:latin typeface="Times New Roman"/>
                <a:cs typeface="Times New Roman"/>
              </a:rPr>
              <a:t> </a:t>
            </a:r>
            <a:r>
              <a:rPr sz="1000" u="sng" spc="-5" dirty="0">
                <a:solidFill>
                  <a:srgbClr val="996633"/>
                </a:solidFill>
                <a:uFill>
                  <a:solidFill>
                    <a:srgbClr val="996633"/>
                  </a:solidFill>
                </a:uFill>
                <a:latin typeface="Times New Roman"/>
                <a:cs typeface="Times New Roman"/>
              </a:rPr>
              <a:t>ttp://web.cecs.pdx.edu/~walpole/class/cs533/fall2015/home.html</a:t>
            </a:r>
            <a:endParaRPr sz="1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03" y="741596"/>
            <a:ext cx="312293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Virtual</a:t>
            </a:r>
            <a:r>
              <a:rPr sz="3300" spc="-65" dirty="0"/>
              <a:t> </a:t>
            </a:r>
            <a:r>
              <a:rPr sz="3300" spc="-5" dirty="0"/>
              <a:t>Machines</a:t>
            </a:r>
            <a:endParaRPr sz="330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4005071" y="2913888"/>
          <a:ext cx="2286000" cy="30129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23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Application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E9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68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1385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OS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373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Hardware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571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CFE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3792676" y="2314370"/>
            <a:ext cx="22853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dirty="0">
                <a:latin typeface="Times New Roman"/>
                <a:cs typeface="Times New Roman"/>
              </a:rPr>
              <a:t>Physical</a:t>
            </a:r>
            <a:r>
              <a:rPr sz="2400" b="1" i="1" spc="-85" dirty="0">
                <a:latin typeface="Times New Roman"/>
                <a:cs typeface="Times New Roman"/>
              </a:rPr>
              <a:t> </a:t>
            </a:r>
            <a:r>
              <a:rPr sz="2400" b="1" i="1" spc="-5" dirty="0">
                <a:latin typeface="Times New Roman"/>
                <a:cs typeface="Times New Roman"/>
              </a:rPr>
              <a:t>Machine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957828" y="2845307"/>
            <a:ext cx="2405380" cy="3199130"/>
          </a:xfrm>
          <a:custGeom>
            <a:avLst/>
            <a:gdLst/>
            <a:ahLst/>
            <a:cxnLst/>
            <a:rect l="l" t="t" r="r" b="b"/>
            <a:pathLst>
              <a:path w="2405379" h="3199129">
                <a:moveTo>
                  <a:pt x="0" y="0"/>
                </a:moveTo>
                <a:lnTo>
                  <a:pt x="2404872" y="0"/>
                </a:lnTo>
                <a:lnTo>
                  <a:pt x="2404872" y="3198875"/>
                </a:lnTo>
                <a:lnTo>
                  <a:pt x="0" y="3198875"/>
                </a:lnTo>
                <a:lnTo>
                  <a:pt x="0" y="0"/>
                </a:lnTo>
                <a:close/>
              </a:path>
            </a:pathLst>
          </a:custGeom>
          <a:ln w="91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639028" y="6864048"/>
            <a:ext cx="254000" cy="2787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>
                <a:latin typeface="Times New Roman"/>
                <a:cs typeface="Times New Roman"/>
              </a:rPr>
              <a:t>35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03" y="741596"/>
            <a:ext cx="312293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Virtual</a:t>
            </a:r>
            <a:r>
              <a:rPr sz="3300" spc="-65" dirty="0"/>
              <a:t> </a:t>
            </a:r>
            <a:r>
              <a:rPr sz="3300" spc="-5" dirty="0"/>
              <a:t>Machines</a:t>
            </a:r>
            <a:endParaRPr sz="330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36</a:t>
            </a:r>
            <a:endParaRPr dirty="0"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129283" y="2459735"/>
          <a:ext cx="8112122" cy="40050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0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853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5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958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24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28473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095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7772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23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D8E9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Application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E9D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Application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E9D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Application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E9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solidFill>
                      <a:srgbClr val="D8E9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83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1385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OS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1385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OS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1385"/>
                        </a:spcBef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OS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D8D1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107"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Virtual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Machine Monitor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(VMM)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(aka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Hypervisor)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  <a:solidFill>
                      <a:srgbClr val="FBE4C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2500"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25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800" spc="-5" dirty="0">
                          <a:latin typeface="Times New Roman"/>
                          <a:cs typeface="Times New Roman"/>
                        </a:rPr>
                        <a:t>Hardware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CFE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1121218" y="1933371"/>
            <a:ext cx="2345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5" dirty="0">
                <a:latin typeface="Times New Roman"/>
                <a:cs typeface="Times New Roman"/>
              </a:rPr>
              <a:t>Virtual </a:t>
            </a:r>
            <a:r>
              <a:rPr sz="2400" b="1" i="1" dirty="0">
                <a:latin typeface="Times New Roman"/>
                <a:cs typeface="Times New Roman"/>
              </a:rPr>
              <a:t>Machine</a:t>
            </a:r>
            <a:r>
              <a:rPr sz="2400" b="1" i="1" spc="-85" dirty="0">
                <a:latin typeface="Times New Roman"/>
                <a:cs typeface="Times New Roman"/>
              </a:rPr>
              <a:t> </a:t>
            </a:r>
            <a:r>
              <a:rPr sz="2400" b="1" i="1" dirty="0">
                <a:latin typeface="Times New Roman"/>
                <a:cs typeface="Times New Roman"/>
              </a:rPr>
              <a:t>1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40611" y="1933371"/>
            <a:ext cx="2345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5" dirty="0">
                <a:latin typeface="Times New Roman"/>
                <a:cs typeface="Times New Roman"/>
              </a:rPr>
              <a:t>Virtual </a:t>
            </a:r>
            <a:r>
              <a:rPr sz="2400" b="1" i="1" dirty="0">
                <a:latin typeface="Times New Roman"/>
                <a:cs typeface="Times New Roman"/>
              </a:rPr>
              <a:t>Machine</a:t>
            </a:r>
            <a:r>
              <a:rPr sz="2400" b="1" i="1" spc="-85" dirty="0">
                <a:latin typeface="Times New Roman"/>
                <a:cs typeface="Times New Roman"/>
              </a:rPr>
              <a:t> </a:t>
            </a:r>
            <a:r>
              <a:rPr sz="2400" b="1" i="1" dirty="0">
                <a:latin typeface="Times New Roman"/>
                <a:cs typeface="Times New Roman"/>
              </a:rPr>
              <a:t>2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36204" y="1933371"/>
            <a:ext cx="23450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i="1" spc="-5" dirty="0">
                <a:latin typeface="Times New Roman"/>
                <a:cs typeface="Times New Roman"/>
              </a:rPr>
              <a:t>Virtual </a:t>
            </a:r>
            <a:r>
              <a:rPr sz="2400" b="1" i="1" dirty="0">
                <a:latin typeface="Times New Roman"/>
                <a:cs typeface="Times New Roman"/>
              </a:rPr>
              <a:t>Machine</a:t>
            </a:r>
            <a:r>
              <a:rPr sz="2400" b="1" i="1" spc="-85" dirty="0">
                <a:latin typeface="Times New Roman"/>
                <a:cs typeface="Times New Roman"/>
              </a:rPr>
              <a:t> </a:t>
            </a:r>
            <a:r>
              <a:rPr sz="2400" b="1" i="1" dirty="0">
                <a:latin typeface="Times New Roman"/>
                <a:cs typeface="Times New Roman"/>
              </a:rPr>
              <a:t>3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403" y="741596"/>
            <a:ext cx="312293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spc="-5" dirty="0"/>
              <a:t>Virtual</a:t>
            </a:r>
            <a:r>
              <a:rPr sz="3300" spc="-65" dirty="0"/>
              <a:t> </a:t>
            </a:r>
            <a:r>
              <a:rPr sz="3300" spc="-5" dirty="0"/>
              <a:t>Machines</a:t>
            </a:r>
            <a:endParaRPr sz="33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065"/>
              </a:lnSpc>
            </a:pPr>
            <a:r>
              <a:rPr lang="en-IN" dirty="0"/>
              <a:t>37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165420" y="2244272"/>
            <a:ext cx="7482205" cy="182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5420" algn="l"/>
              </a:tabLst>
            </a:pPr>
            <a:r>
              <a:rPr sz="2400" spc="-5" dirty="0">
                <a:latin typeface="Tahoma"/>
                <a:cs typeface="Tahoma"/>
              </a:rPr>
              <a:t>Use cases</a:t>
            </a:r>
            <a:endParaRPr sz="2400">
              <a:latin typeface="Tahoma"/>
              <a:cs typeface="Tahoma"/>
            </a:endParaRPr>
          </a:p>
          <a:p>
            <a:pPr marL="527685" lvl="1" indent="-211454">
              <a:lnSpc>
                <a:spcPct val="100000"/>
              </a:lnSpc>
              <a:spcBef>
                <a:spcPts val="120"/>
              </a:spcBef>
              <a:buClr>
                <a:srgbClr val="FFCC00"/>
              </a:buClr>
              <a:buFont typeface="Arial"/>
              <a:buChar char="●"/>
              <a:tabLst>
                <a:tab pos="528320" algn="l"/>
              </a:tabLst>
            </a:pPr>
            <a:r>
              <a:rPr sz="2400" spc="-5" dirty="0">
                <a:latin typeface="Tahoma"/>
                <a:cs typeface="Tahoma"/>
              </a:rPr>
              <a:t>Resource </a:t>
            </a:r>
            <a:r>
              <a:rPr sz="2400" dirty="0">
                <a:latin typeface="Tahoma"/>
                <a:cs typeface="Tahoma"/>
              </a:rPr>
              <a:t>configuration</a:t>
            </a:r>
            <a:endParaRPr sz="2400">
              <a:latin typeface="Tahoma"/>
              <a:cs typeface="Tahoma"/>
            </a:endParaRPr>
          </a:p>
          <a:p>
            <a:pPr marL="527685" marR="5080" lvl="1" indent="-210820">
              <a:lnSpc>
                <a:spcPct val="80000"/>
              </a:lnSpc>
              <a:spcBef>
                <a:spcPts val="705"/>
              </a:spcBef>
              <a:buClr>
                <a:srgbClr val="FFCC00"/>
              </a:buClr>
              <a:buFont typeface="Arial"/>
              <a:buChar char="●"/>
              <a:tabLst>
                <a:tab pos="528320" algn="l"/>
              </a:tabLst>
            </a:pPr>
            <a:r>
              <a:rPr sz="2400" dirty="0">
                <a:latin typeface="Tahoma"/>
                <a:cs typeface="Tahoma"/>
              </a:rPr>
              <a:t>Running multiple </a:t>
            </a:r>
            <a:r>
              <a:rPr sz="2400" spc="-10" dirty="0">
                <a:latin typeface="Tahoma"/>
                <a:cs typeface="Tahoma"/>
              </a:rPr>
              <a:t>OSes, </a:t>
            </a:r>
            <a:r>
              <a:rPr sz="2400" dirty="0">
                <a:latin typeface="Tahoma"/>
                <a:cs typeface="Tahoma"/>
              </a:rPr>
              <a:t>either </a:t>
            </a:r>
            <a:r>
              <a:rPr sz="2400" spc="-5" dirty="0">
                <a:latin typeface="Tahoma"/>
                <a:cs typeface="Tahoma"/>
              </a:rPr>
              <a:t>the same </a:t>
            </a:r>
            <a:r>
              <a:rPr sz="2400" spc="5" dirty="0">
                <a:latin typeface="Tahoma"/>
                <a:cs typeface="Tahoma"/>
              </a:rPr>
              <a:t>or </a:t>
            </a:r>
            <a:r>
              <a:rPr sz="2400" dirty="0">
                <a:latin typeface="Tahoma"/>
                <a:cs typeface="Tahoma"/>
              </a:rPr>
              <a:t>different  </a:t>
            </a:r>
            <a:r>
              <a:rPr sz="2400" spc="-5" dirty="0">
                <a:latin typeface="Tahoma"/>
                <a:cs typeface="Tahoma"/>
              </a:rPr>
              <a:t>OSes</a:t>
            </a:r>
            <a:endParaRPr sz="2400">
              <a:latin typeface="Tahoma"/>
              <a:cs typeface="Tahoma"/>
            </a:endParaRPr>
          </a:p>
          <a:p>
            <a:pPr marL="527685" lvl="1" indent="-211454">
              <a:lnSpc>
                <a:spcPct val="100000"/>
              </a:lnSpc>
              <a:spcBef>
                <a:spcPts val="120"/>
              </a:spcBef>
              <a:buClr>
                <a:srgbClr val="FFCC00"/>
              </a:buClr>
              <a:buFont typeface="Arial"/>
              <a:buChar char="●"/>
              <a:tabLst>
                <a:tab pos="528320" algn="l"/>
              </a:tabLst>
            </a:pPr>
            <a:r>
              <a:rPr sz="2400" spc="-5" dirty="0">
                <a:latin typeface="Tahoma"/>
                <a:cs typeface="Tahoma"/>
              </a:rPr>
              <a:t>Run existing </a:t>
            </a:r>
            <a:r>
              <a:rPr sz="2400" dirty="0">
                <a:latin typeface="Tahoma"/>
                <a:cs typeface="Tahoma"/>
              </a:rPr>
              <a:t>OS binaries </a:t>
            </a:r>
            <a:r>
              <a:rPr sz="2400" spc="5" dirty="0">
                <a:latin typeface="Tahoma"/>
                <a:cs typeface="Tahoma"/>
              </a:rPr>
              <a:t>on </a:t>
            </a:r>
            <a:r>
              <a:rPr sz="2400" spc="-5" dirty="0">
                <a:latin typeface="Tahoma"/>
                <a:cs typeface="Tahoma"/>
              </a:rPr>
              <a:t>different</a:t>
            </a:r>
            <a:r>
              <a:rPr sz="2400" spc="-75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architecture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75425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What </a:t>
            </a:r>
            <a:r>
              <a:rPr spc="-10" dirty="0">
                <a:latin typeface="Arial Black"/>
                <a:cs typeface="Arial Black"/>
              </a:rPr>
              <a:t>is </a:t>
            </a:r>
            <a:r>
              <a:rPr spc="5" dirty="0">
                <a:latin typeface="Arial Black"/>
                <a:cs typeface="Arial Black"/>
              </a:rPr>
              <a:t>an </a:t>
            </a:r>
            <a:r>
              <a:rPr spc="-5" dirty="0">
                <a:latin typeface="Arial Black"/>
                <a:cs typeface="Arial Black"/>
              </a:rPr>
              <a:t>Operating</a:t>
            </a:r>
            <a:r>
              <a:rPr spc="-45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865125" y="6883501"/>
            <a:ext cx="17589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5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165021"/>
            <a:ext cx="7923530" cy="39209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marR="216535" indent="-342900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An OS </a:t>
            </a:r>
            <a:r>
              <a:rPr sz="2800" spc="-15" dirty="0">
                <a:latin typeface="Tahoma"/>
                <a:cs typeface="Tahoma"/>
              </a:rPr>
              <a:t>is </a:t>
            </a:r>
            <a:r>
              <a:rPr sz="2800" spc="-5" dirty="0">
                <a:latin typeface="Tahoma"/>
                <a:cs typeface="Tahoma"/>
              </a:rPr>
              <a:t>a </a:t>
            </a:r>
            <a:r>
              <a:rPr sz="2800" spc="-10" dirty="0">
                <a:latin typeface="Tahoma"/>
                <a:cs typeface="Tahoma"/>
              </a:rPr>
              <a:t>program that </a:t>
            </a:r>
            <a:r>
              <a:rPr sz="2800" spc="-5" dirty="0">
                <a:latin typeface="Tahoma"/>
                <a:cs typeface="Tahoma"/>
              </a:rPr>
              <a:t>acts </a:t>
            </a:r>
            <a:r>
              <a:rPr sz="2800" spc="-15" dirty="0">
                <a:latin typeface="Tahoma"/>
                <a:cs typeface="Tahoma"/>
              </a:rPr>
              <a:t>an </a:t>
            </a:r>
            <a:r>
              <a:rPr sz="2800" spc="-5" dirty="0">
                <a:latin typeface="Tahoma"/>
                <a:cs typeface="Tahoma"/>
              </a:rPr>
              <a:t>intermediary  between the user </a:t>
            </a:r>
            <a:r>
              <a:rPr sz="2800" spc="5" dirty="0">
                <a:latin typeface="Tahoma"/>
                <a:cs typeface="Tahoma"/>
              </a:rPr>
              <a:t>of </a:t>
            </a:r>
            <a:r>
              <a:rPr sz="2800" spc="-5" dirty="0">
                <a:latin typeface="Tahoma"/>
                <a:cs typeface="Tahoma"/>
              </a:rPr>
              <a:t>a computer </a:t>
            </a:r>
            <a:r>
              <a:rPr sz="2800" dirty="0">
                <a:latin typeface="Tahoma"/>
                <a:cs typeface="Tahoma"/>
              </a:rPr>
              <a:t>and </a:t>
            </a:r>
            <a:r>
              <a:rPr sz="2800" spc="-5" dirty="0">
                <a:latin typeface="Tahoma"/>
                <a:cs typeface="Tahoma"/>
              </a:rPr>
              <a:t>computer  </a:t>
            </a:r>
            <a:r>
              <a:rPr sz="2800" spc="-5">
                <a:latin typeface="Tahoma"/>
                <a:cs typeface="Tahoma"/>
              </a:rPr>
              <a:t>hardware.</a:t>
            </a:r>
            <a:endParaRPr lang="en-IN" sz="2800" spc="-5" dirty="0">
              <a:latin typeface="Tahoma"/>
              <a:cs typeface="Tahoma"/>
            </a:endParaRPr>
          </a:p>
          <a:p>
            <a:pPr marL="354965" marR="216535" indent="-342900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lang="en-IN" sz="2800" spc="-5" dirty="0">
                <a:latin typeface="Tahoma"/>
                <a:cs typeface="Tahoma"/>
              </a:rPr>
              <a:t>OS acts as control program as well as resource manager.</a:t>
            </a:r>
            <a:endParaRPr sz="2800">
              <a:latin typeface="Tahoma"/>
              <a:cs typeface="Tahoma"/>
            </a:endParaRPr>
          </a:p>
          <a:p>
            <a:pPr marL="354965" marR="754380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Major </a:t>
            </a:r>
            <a:r>
              <a:rPr sz="2800" dirty="0">
                <a:latin typeface="Tahoma"/>
                <a:cs typeface="Tahoma"/>
              </a:rPr>
              <a:t>cost </a:t>
            </a:r>
            <a:r>
              <a:rPr sz="2800" spc="-10" dirty="0">
                <a:latin typeface="Tahoma"/>
                <a:cs typeface="Tahoma"/>
              </a:rPr>
              <a:t>of </a:t>
            </a:r>
            <a:r>
              <a:rPr sz="2800" spc="-5" dirty="0">
                <a:latin typeface="Tahoma"/>
                <a:cs typeface="Tahoma"/>
              </a:rPr>
              <a:t>general purpose computing is  software.</a:t>
            </a:r>
            <a:endParaRPr sz="2800">
              <a:latin typeface="Tahoma"/>
              <a:cs typeface="Tahoma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509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dirty="0">
                <a:latin typeface="Tahoma"/>
                <a:cs typeface="Tahoma"/>
              </a:rPr>
              <a:t>OS </a:t>
            </a:r>
            <a:r>
              <a:rPr sz="2400" spc="-5" dirty="0">
                <a:latin typeface="Tahoma"/>
                <a:cs typeface="Tahoma"/>
              </a:rPr>
              <a:t>simplifies and </a:t>
            </a:r>
            <a:r>
              <a:rPr sz="2400" dirty="0">
                <a:latin typeface="Tahoma"/>
                <a:cs typeface="Tahoma"/>
              </a:rPr>
              <a:t>manages </a:t>
            </a:r>
            <a:r>
              <a:rPr sz="2400" spc="-5" dirty="0">
                <a:latin typeface="Tahoma"/>
                <a:cs typeface="Tahoma"/>
              </a:rPr>
              <a:t>the complexity of </a:t>
            </a:r>
            <a:r>
              <a:rPr sz="2400" dirty="0">
                <a:latin typeface="Tahoma"/>
                <a:cs typeface="Tahoma"/>
              </a:rPr>
              <a:t>running  </a:t>
            </a:r>
            <a:r>
              <a:rPr sz="2400" spc="-5" dirty="0">
                <a:latin typeface="Tahoma"/>
                <a:cs typeface="Tahoma"/>
              </a:rPr>
              <a:t>application programs</a:t>
            </a:r>
            <a:r>
              <a:rPr sz="2400" spc="-4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efficiently.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644076"/>
            <a:ext cx="4469765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Computer</a:t>
            </a:r>
            <a:r>
              <a:rPr spc="-60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  Components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865125" y="6883501"/>
            <a:ext cx="17589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6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94506"/>
            <a:ext cx="7941309" cy="3404235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65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Hardware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755650" algn="l"/>
                <a:tab pos="756920" algn="l"/>
              </a:tabLst>
            </a:pPr>
            <a:r>
              <a:rPr sz="1600" spc="-5" dirty="0">
                <a:latin typeface="Tahoma"/>
                <a:cs typeface="Tahoma"/>
              </a:rPr>
              <a:t>Provides basic </a:t>
            </a:r>
            <a:r>
              <a:rPr sz="1600" spc="-10" dirty="0">
                <a:latin typeface="Tahoma"/>
                <a:cs typeface="Tahoma"/>
              </a:rPr>
              <a:t>computing resources </a:t>
            </a:r>
            <a:r>
              <a:rPr sz="1600" spc="-5" dirty="0">
                <a:latin typeface="Tahoma"/>
                <a:cs typeface="Tahoma"/>
              </a:rPr>
              <a:t>(CPU, memory, I/O</a:t>
            </a:r>
            <a:r>
              <a:rPr sz="1600" spc="18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devices).</a:t>
            </a:r>
            <a:endParaRPr sz="16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Operating</a:t>
            </a:r>
            <a:r>
              <a:rPr sz="2800" spc="3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System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755650" algn="l"/>
                <a:tab pos="756920" algn="l"/>
              </a:tabLst>
            </a:pPr>
            <a:r>
              <a:rPr sz="1600" spc="-10" dirty="0">
                <a:latin typeface="Tahoma"/>
                <a:cs typeface="Tahoma"/>
              </a:rPr>
              <a:t>Controls and coordinates </a:t>
            </a:r>
            <a:r>
              <a:rPr sz="1600" spc="-5" dirty="0">
                <a:latin typeface="Tahoma"/>
                <a:cs typeface="Tahoma"/>
              </a:rPr>
              <a:t>the </a:t>
            </a:r>
            <a:r>
              <a:rPr sz="1600" spc="-10" dirty="0">
                <a:latin typeface="Tahoma"/>
                <a:cs typeface="Tahoma"/>
              </a:rPr>
              <a:t>use </a:t>
            </a:r>
            <a:r>
              <a:rPr sz="1600" dirty="0">
                <a:latin typeface="Tahoma"/>
                <a:cs typeface="Tahoma"/>
              </a:rPr>
              <a:t>of </a:t>
            </a:r>
            <a:r>
              <a:rPr sz="1600" spc="-5" dirty="0">
                <a:latin typeface="Tahoma"/>
                <a:cs typeface="Tahoma"/>
              </a:rPr>
              <a:t>hardware among </a:t>
            </a:r>
            <a:r>
              <a:rPr sz="1600" spc="-10" dirty="0">
                <a:latin typeface="Tahoma"/>
                <a:cs typeface="Tahoma"/>
              </a:rPr>
              <a:t>application</a:t>
            </a:r>
            <a:r>
              <a:rPr sz="1600" spc="229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programs.</a:t>
            </a:r>
            <a:endParaRPr sz="16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Application</a:t>
            </a:r>
            <a:r>
              <a:rPr sz="2800" spc="-1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Programs</a:t>
            </a:r>
            <a:endParaRPr sz="2800">
              <a:latin typeface="Tahoma"/>
              <a:cs typeface="Tahoma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755650" algn="l"/>
                <a:tab pos="756920" algn="l"/>
              </a:tabLst>
            </a:pPr>
            <a:r>
              <a:rPr sz="1600" spc="-10" dirty="0">
                <a:latin typeface="Tahoma"/>
                <a:cs typeface="Tahoma"/>
              </a:rPr>
              <a:t>Solve computing </a:t>
            </a:r>
            <a:r>
              <a:rPr sz="1600" spc="-5" dirty="0">
                <a:latin typeface="Tahoma"/>
                <a:cs typeface="Tahoma"/>
              </a:rPr>
              <a:t>problems of users (compilers, database </a:t>
            </a:r>
            <a:r>
              <a:rPr sz="1600" spc="-10" dirty="0">
                <a:latin typeface="Tahoma"/>
                <a:cs typeface="Tahoma"/>
              </a:rPr>
              <a:t>systems, </a:t>
            </a:r>
            <a:r>
              <a:rPr sz="1600" spc="-5" dirty="0">
                <a:latin typeface="Tahoma"/>
                <a:cs typeface="Tahoma"/>
              </a:rPr>
              <a:t>video games,  business programs </a:t>
            </a:r>
            <a:r>
              <a:rPr sz="1600" spc="-10" dirty="0">
                <a:latin typeface="Tahoma"/>
                <a:cs typeface="Tahoma"/>
              </a:rPr>
              <a:t>such as </a:t>
            </a:r>
            <a:r>
              <a:rPr sz="1600" spc="-5" dirty="0">
                <a:latin typeface="Tahoma"/>
                <a:cs typeface="Tahoma"/>
              </a:rPr>
              <a:t>banking</a:t>
            </a:r>
            <a:r>
              <a:rPr sz="1600" spc="7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software).</a:t>
            </a:r>
            <a:endParaRPr sz="16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Users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310"/>
              </a:spcBef>
              <a:buClr>
                <a:srgbClr val="FFCC00"/>
              </a:buClr>
              <a:buFont typeface="Arial"/>
              <a:buChar char="●"/>
              <a:tabLst>
                <a:tab pos="755650" algn="l"/>
                <a:tab pos="756920" algn="l"/>
              </a:tabLst>
            </a:pPr>
            <a:r>
              <a:rPr sz="1600" spc="-10" dirty="0">
                <a:latin typeface="Tahoma"/>
                <a:cs typeface="Tahoma"/>
              </a:rPr>
              <a:t>People, machines, other</a:t>
            </a:r>
            <a:r>
              <a:rPr sz="1600" spc="95" dirty="0">
                <a:latin typeface="Tahoma"/>
                <a:cs typeface="Tahoma"/>
              </a:rPr>
              <a:t> </a:t>
            </a:r>
            <a:r>
              <a:rPr sz="1600" spc="-5" dirty="0">
                <a:latin typeface="Tahoma"/>
                <a:cs typeface="Tahoma"/>
              </a:rPr>
              <a:t>computers</a:t>
            </a:r>
            <a:endParaRPr sz="1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62204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>
                <a:latin typeface="Arial Black"/>
                <a:cs typeface="Arial Black"/>
              </a:rPr>
              <a:t>Abstract View </a:t>
            </a:r>
            <a:r>
              <a:rPr spc="5" dirty="0">
                <a:latin typeface="Arial Black"/>
                <a:cs typeface="Arial Black"/>
              </a:rPr>
              <a:t>of</a:t>
            </a:r>
            <a:r>
              <a:rPr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System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09800" y="2514600"/>
            <a:ext cx="609600" cy="685800"/>
          </a:xfrm>
          <a:prstGeom prst="rect">
            <a:avLst/>
          </a:prstGeom>
          <a:solidFill>
            <a:srgbClr val="9999FF"/>
          </a:solidFill>
          <a:ln w="9144">
            <a:solidFill>
              <a:srgbClr val="00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266065" marR="153035" indent="-105410">
              <a:lnSpc>
                <a:spcPct val="100000"/>
              </a:lnSpc>
              <a:spcBef>
                <a:spcPts val="500"/>
              </a:spcBef>
            </a:pPr>
            <a:r>
              <a:rPr sz="1200" spc="-5" dirty="0">
                <a:latin typeface="Times New Roman"/>
                <a:cs typeface="Times New Roman"/>
              </a:rPr>
              <a:t>U</a:t>
            </a:r>
            <a:r>
              <a:rPr sz="1200" dirty="0">
                <a:latin typeface="Times New Roman"/>
                <a:cs typeface="Times New Roman"/>
              </a:rPr>
              <a:t>s</a:t>
            </a:r>
            <a:r>
              <a:rPr sz="1200" spc="-5" dirty="0">
                <a:latin typeface="Times New Roman"/>
                <a:cs typeface="Times New Roman"/>
              </a:rPr>
              <a:t>e</a:t>
            </a:r>
            <a:r>
              <a:rPr sz="1200" dirty="0">
                <a:latin typeface="Times New Roman"/>
                <a:cs typeface="Times New Roman"/>
              </a:rPr>
              <a:t>r  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29000" y="2590800"/>
            <a:ext cx="609600" cy="685800"/>
          </a:xfrm>
          <a:prstGeom prst="rect">
            <a:avLst/>
          </a:prstGeom>
          <a:solidFill>
            <a:srgbClr val="9999FF"/>
          </a:solidFill>
          <a:ln w="9144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050">
              <a:latin typeface="Times New Roman"/>
              <a:cs typeface="Times New Roman"/>
            </a:endParaRPr>
          </a:p>
          <a:p>
            <a:pPr marL="266065" marR="153035" indent="-105410">
              <a:lnSpc>
                <a:spcPct val="100000"/>
              </a:lnSpc>
            </a:pPr>
            <a:r>
              <a:rPr sz="1200" spc="-5" dirty="0">
                <a:latin typeface="Times New Roman"/>
                <a:cs typeface="Times New Roman"/>
              </a:rPr>
              <a:t>U</a:t>
            </a:r>
            <a:r>
              <a:rPr sz="1200" dirty="0">
                <a:latin typeface="Times New Roman"/>
                <a:cs typeface="Times New Roman"/>
              </a:rPr>
              <a:t>s</a:t>
            </a:r>
            <a:r>
              <a:rPr sz="1200" spc="-5" dirty="0">
                <a:latin typeface="Times New Roman"/>
                <a:cs typeface="Times New Roman"/>
              </a:rPr>
              <a:t>e</a:t>
            </a:r>
            <a:r>
              <a:rPr sz="1200" dirty="0">
                <a:latin typeface="Times New Roman"/>
                <a:cs typeface="Times New Roman"/>
              </a:rPr>
              <a:t>r  2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24400" y="2590800"/>
            <a:ext cx="609600" cy="685800"/>
          </a:xfrm>
          <a:prstGeom prst="rect">
            <a:avLst/>
          </a:prstGeom>
          <a:solidFill>
            <a:srgbClr val="9999FF"/>
          </a:solidFill>
          <a:ln w="9144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050">
              <a:latin typeface="Times New Roman"/>
              <a:cs typeface="Times New Roman"/>
            </a:endParaRPr>
          </a:p>
          <a:p>
            <a:pPr marL="266065" marR="153035" indent="-105410">
              <a:lnSpc>
                <a:spcPct val="100000"/>
              </a:lnSpc>
            </a:pPr>
            <a:r>
              <a:rPr sz="1200" spc="-5" dirty="0">
                <a:latin typeface="Times New Roman"/>
                <a:cs typeface="Times New Roman"/>
              </a:rPr>
              <a:t>U</a:t>
            </a:r>
            <a:r>
              <a:rPr sz="1200" dirty="0">
                <a:latin typeface="Times New Roman"/>
                <a:cs typeface="Times New Roman"/>
              </a:rPr>
              <a:t>s</a:t>
            </a:r>
            <a:r>
              <a:rPr sz="1200" spc="-5" dirty="0">
                <a:latin typeface="Times New Roman"/>
                <a:cs typeface="Times New Roman"/>
              </a:rPr>
              <a:t>e</a:t>
            </a:r>
            <a:r>
              <a:rPr sz="1200" dirty="0">
                <a:latin typeface="Times New Roman"/>
                <a:cs typeface="Times New Roman"/>
              </a:rPr>
              <a:t>r  3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62800" y="2590800"/>
            <a:ext cx="609600" cy="685800"/>
          </a:xfrm>
          <a:prstGeom prst="rect">
            <a:avLst/>
          </a:prstGeom>
          <a:solidFill>
            <a:srgbClr val="9999FF"/>
          </a:solidFill>
          <a:ln w="9144">
            <a:solidFill>
              <a:srgbClr val="000000"/>
            </a:solidFill>
          </a:ln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1050">
              <a:latin typeface="Times New Roman"/>
              <a:cs typeface="Times New Roman"/>
            </a:endParaRPr>
          </a:p>
          <a:p>
            <a:pPr marL="266065" marR="153035" indent="-105410">
              <a:lnSpc>
                <a:spcPct val="100000"/>
              </a:lnSpc>
            </a:pPr>
            <a:r>
              <a:rPr sz="1200" spc="-5" dirty="0">
                <a:latin typeface="Times New Roman"/>
                <a:cs typeface="Times New Roman"/>
              </a:rPr>
              <a:t>U</a:t>
            </a:r>
            <a:r>
              <a:rPr sz="1200" dirty="0">
                <a:latin typeface="Times New Roman"/>
                <a:cs typeface="Times New Roman"/>
              </a:rPr>
              <a:t>s</a:t>
            </a:r>
            <a:r>
              <a:rPr sz="1200" spc="-5" dirty="0">
                <a:latin typeface="Times New Roman"/>
                <a:cs typeface="Times New Roman"/>
              </a:rPr>
              <a:t>e</a:t>
            </a:r>
            <a:r>
              <a:rPr sz="1200" dirty="0">
                <a:latin typeface="Times New Roman"/>
                <a:cs typeface="Times New Roman"/>
              </a:rPr>
              <a:t>r  n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552700" y="327660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33528" y="76200"/>
                </a:moveTo>
                <a:lnTo>
                  <a:pt x="0" y="76200"/>
                </a:lnTo>
                <a:lnTo>
                  <a:pt x="38100" y="0"/>
                </a:lnTo>
                <a:lnTo>
                  <a:pt x="70104" y="64008"/>
                </a:lnTo>
                <a:lnTo>
                  <a:pt x="33528" y="64008"/>
                </a:lnTo>
                <a:lnTo>
                  <a:pt x="33528" y="76200"/>
                </a:lnTo>
                <a:close/>
              </a:path>
              <a:path w="76200" h="457200">
                <a:moveTo>
                  <a:pt x="44196" y="394716"/>
                </a:moveTo>
                <a:lnTo>
                  <a:pt x="33528" y="394716"/>
                </a:lnTo>
                <a:lnTo>
                  <a:pt x="33528" y="64008"/>
                </a:lnTo>
                <a:lnTo>
                  <a:pt x="44196" y="64008"/>
                </a:lnTo>
                <a:lnTo>
                  <a:pt x="44196" y="394716"/>
                </a:lnTo>
                <a:close/>
              </a:path>
              <a:path w="76200" h="457200">
                <a:moveTo>
                  <a:pt x="76200" y="76200"/>
                </a:moveTo>
                <a:lnTo>
                  <a:pt x="44196" y="76200"/>
                </a:lnTo>
                <a:lnTo>
                  <a:pt x="44196" y="64008"/>
                </a:lnTo>
                <a:lnTo>
                  <a:pt x="70104" y="64008"/>
                </a:lnTo>
                <a:lnTo>
                  <a:pt x="76200" y="76200"/>
                </a:lnTo>
                <a:close/>
              </a:path>
              <a:path w="76200" h="457200">
                <a:moveTo>
                  <a:pt x="38100" y="457200"/>
                </a:moveTo>
                <a:lnTo>
                  <a:pt x="0" y="381000"/>
                </a:lnTo>
                <a:lnTo>
                  <a:pt x="33528" y="381000"/>
                </a:lnTo>
                <a:lnTo>
                  <a:pt x="33528" y="394716"/>
                </a:lnTo>
                <a:lnTo>
                  <a:pt x="69342" y="394716"/>
                </a:lnTo>
                <a:lnTo>
                  <a:pt x="38100" y="457200"/>
                </a:lnTo>
                <a:close/>
              </a:path>
              <a:path w="76200" h="457200">
                <a:moveTo>
                  <a:pt x="69342" y="394716"/>
                </a:moveTo>
                <a:lnTo>
                  <a:pt x="44196" y="394716"/>
                </a:lnTo>
                <a:lnTo>
                  <a:pt x="44196" y="381000"/>
                </a:lnTo>
                <a:lnTo>
                  <a:pt x="76200" y="381000"/>
                </a:lnTo>
                <a:lnTo>
                  <a:pt x="69342" y="3947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771900" y="3352800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33528" y="76200"/>
                </a:moveTo>
                <a:lnTo>
                  <a:pt x="0" y="76200"/>
                </a:lnTo>
                <a:lnTo>
                  <a:pt x="38100" y="0"/>
                </a:lnTo>
                <a:lnTo>
                  <a:pt x="70104" y="64008"/>
                </a:lnTo>
                <a:lnTo>
                  <a:pt x="33528" y="64008"/>
                </a:lnTo>
                <a:lnTo>
                  <a:pt x="33528" y="76200"/>
                </a:lnTo>
                <a:close/>
              </a:path>
              <a:path w="76200" h="381000">
                <a:moveTo>
                  <a:pt x="44196" y="318516"/>
                </a:moveTo>
                <a:lnTo>
                  <a:pt x="33528" y="318516"/>
                </a:lnTo>
                <a:lnTo>
                  <a:pt x="33528" y="64008"/>
                </a:lnTo>
                <a:lnTo>
                  <a:pt x="44196" y="64008"/>
                </a:lnTo>
                <a:lnTo>
                  <a:pt x="44196" y="318516"/>
                </a:lnTo>
                <a:close/>
              </a:path>
              <a:path w="76200" h="381000">
                <a:moveTo>
                  <a:pt x="76200" y="76200"/>
                </a:moveTo>
                <a:lnTo>
                  <a:pt x="44196" y="76200"/>
                </a:lnTo>
                <a:lnTo>
                  <a:pt x="44196" y="64008"/>
                </a:lnTo>
                <a:lnTo>
                  <a:pt x="70104" y="64008"/>
                </a:lnTo>
                <a:lnTo>
                  <a:pt x="76200" y="76200"/>
                </a:lnTo>
                <a:close/>
              </a:path>
              <a:path w="76200" h="381000">
                <a:moveTo>
                  <a:pt x="38100" y="381000"/>
                </a:moveTo>
                <a:lnTo>
                  <a:pt x="0" y="304800"/>
                </a:lnTo>
                <a:lnTo>
                  <a:pt x="33528" y="304800"/>
                </a:lnTo>
                <a:lnTo>
                  <a:pt x="33528" y="318516"/>
                </a:lnTo>
                <a:lnTo>
                  <a:pt x="69342" y="318516"/>
                </a:lnTo>
                <a:lnTo>
                  <a:pt x="38100" y="381000"/>
                </a:lnTo>
                <a:close/>
              </a:path>
              <a:path w="76200" h="381000">
                <a:moveTo>
                  <a:pt x="69342" y="318516"/>
                </a:moveTo>
                <a:lnTo>
                  <a:pt x="44196" y="318516"/>
                </a:lnTo>
                <a:lnTo>
                  <a:pt x="44196" y="304800"/>
                </a:lnTo>
                <a:lnTo>
                  <a:pt x="76200" y="304800"/>
                </a:lnTo>
                <a:lnTo>
                  <a:pt x="69342" y="3185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067300" y="3352800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33528" y="76200"/>
                </a:moveTo>
                <a:lnTo>
                  <a:pt x="0" y="76200"/>
                </a:lnTo>
                <a:lnTo>
                  <a:pt x="38100" y="0"/>
                </a:lnTo>
                <a:lnTo>
                  <a:pt x="70104" y="64008"/>
                </a:lnTo>
                <a:lnTo>
                  <a:pt x="33528" y="64008"/>
                </a:lnTo>
                <a:lnTo>
                  <a:pt x="33528" y="76200"/>
                </a:lnTo>
                <a:close/>
              </a:path>
              <a:path w="76200" h="381000">
                <a:moveTo>
                  <a:pt x="44196" y="318516"/>
                </a:moveTo>
                <a:lnTo>
                  <a:pt x="33528" y="318516"/>
                </a:lnTo>
                <a:lnTo>
                  <a:pt x="33528" y="64008"/>
                </a:lnTo>
                <a:lnTo>
                  <a:pt x="44196" y="64008"/>
                </a:lnTo>
                <a:lnTo>
                  <a:pt x="44196" y="318516"/>
                </a:lnTo>
                <a:close/>
              </a:path>
              <a:path w="76200" h="381000">
                <a:moveTo>
                  <a:pt x="76200" y="76200"/>
                </a:moveTo>
                <a:lnTo>
                  <a:pt x="44196" y="76200"/>
                </a:lnTo>
                <a:lnTo>
                  <a:pt x="44196" y="64008"/>
                </a:lnTo>
                <a:lnTo>
                  <a:pt x="70104" y="64008"/>
                </a:lnTo>
                <a:lnTo>
                  <a:pt x="76200" y="76200"/>
                </a:lnTo>
                <a:close/>
              </a:path>
              <a:path w="76200" h="381000">
                <a:moveTo>
                  <a:pt x="38100" y="381000"/>
                </a:moveTo>
                <a:lnTo>
                  <a:pt x="0" y="304800"/>
                </a:lnTo>
                <a:lnTo>
                  <a:pt x="33528" y="304800"/>
                </a:lnTo>
                <a:lnTo>
                  <a:pt x="33528" y="318516"/>
                </a:lnTo>
                <a:lnTo>
                  <a:pt x="69342" y="318516"/>
                </a:lnTo>
                <a:lnTo>
                  <a:pt x="38100" y="381000"/>
                </a:lnTo>
                <a:close/>
              </a:path>
              <a:path w="76200" h="381000">
                <a:moveTo>
                  <a:pt x="69342" y="318516"/>
                </a:moveTo>
                <a:lnTo>
                  <a:pt x="44196" y="318516"/>
                </a:lnTo>
                <a:lnTo>
                  <a:pt x="44196" y="304800"/>
                </a:lnTo>
                <a:lnTo>
                  <a:pt x="76200" y="304800"/>
                </a:lnTo>
                <a:lnTo>
                  <a:pt x="69342" y="3185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505700" y="3352800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33528" y="76200"/>
                </a:moveTo>
                <a:lnTo>
                  <a:pt x="0" y="76200"/>
                </a:lnTo>
                <a:lnTo>
                  <a:pt x="38100" y="0"/>
                </a:lnTo>
                <a:lnTo>
                  <a:pt x="70104" y="64008"/>
                </a:lnTo>
                <a:lnTo>
                  <a:pt x="33528" y="64008"/>
                </a:lnTo>
                <a:lnTo>
                  <a:pt x="33528" y="76200"/>
                </a:lnTo>
                <a:close/>
              </a:path>
              <a:path w="76200" h="381000">
                <a:moveTo>
                  <a:pt x="44196" y="318516"/>
                </a:moveTo>
                <a:lnTo>
                  <a:pt x="33528" y="318516"/>
                </a:lnTo>
                <a:lnTo>
                  <a:pt x="33528" y="64008"/>
                </a:lnTo>
                <a:lnTo>
                  <a:pt x="44196" y="64008"/>
                </a:lnTo>
                <a:lnTo>
                  <a:pt x="44196" y="318516"/>
                </a:lnTo>
                <a:close/>
              </a:path>
              <a:path w="76200" h="381000">
                <a:moveTo>
                  <a:pt x="76200" y="76200"/>
                </a:moveTo>
                <a:lnTo>
                  <a:pt x="44196" y="76200"/>
                </a:lnTo>
                <a:lnTo>
                  <a:pt x="44196" y="64008"/>
                </a:lnTo>
                <a:lnTo>
                  <a:pt x="70104" y="64008"/>
                </a:lnTo>
                <a:lnTo>
                  <a:pt x="76200" y="76200"/>
                </a:lnTo>
                <a:close/>
              </a:path>
              <a:path w="76200" h="381000">
                <a:moveTo>
                  <a:pt x="38100" y="381000"/>
                </a:moveTo>
                <a:lnTo>
                  <a:pt x="0" y="304800"/>
                </a:lnTo>
                <a:lnTo>
                  <a:pt x="33528" y="304800"/>
                </a:lnTo>
                <a:lnTo>
                  <a:pt x="33528" y="318516"/>
                </a:lnTo>
                <a:lnTo>
                  <a:pt x="69342" y="318516"/>
                </a:lnTo>
                <a:lnTo>
                  <a:pt x="38100" y="381000"/>
                </a:lnTo>
                <a:close/>
              </a:path>
              <a:path w="76200" h="381000">
                <a:moveTo>
                  <a:pt x="69342" y="318516"/>
                </a:moveTo>
                <a:lnTo>
                  <a:pt x="44196" y="318516"/>
                </a:lnTo>
                <a:lnTo>
                  <a:pt x="44196" y="304800"/>
                </a:lnTo>
                <a:lnTo>
                  <a:pt x="76200" y="304800"/>
                </a:lnTo>
                <a:lnTo>
                  <a:pt x="69342" y="3185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976627" y="3729228"/>
          <a:ext cx="5867400" cy="243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38200">
                <a:tc gridSpan="5">
                  <a:txBody>
                    <a:bodyPr/>
                    <a:lstStyle/>
                    <a:p>
                      <a:pPr marL="5030470" marR="271780" indent="-4876800">
                        <a:lnSpc>
                          <a:spcPct val="100000"/>
                        </a:lnSpc>
                        <a:spcBef>
                          <a:spcPts val="610"/>
                        </a:spcBef>
                        <a:tabLst>
                          <a:tab pos="1372870" algn="l"/>
                          <a:tab pos="2835910" algn="l"/>
                          <a:tab pos="5030470" algn="l"/>
                        </a:tabLst>
                      </a:pPr>
                      <a:r>
                        <a:rPr sz="1200" spc="-5" dirty="0">
                          <a:latin typeface="Times New Roman"/>
                          <a:cs typeface="Times New Roman"/>
                        </a:rPr>
                        <a:t>c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ompil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r	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ss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mbl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r	</a:t>
                      </a:r>
                      <a:r>
                        <a:rPr sz="1800" spc="-7" baseline="-13888" dirty="0">
                          <a:latin typeface="Times New Roman"/>
                          <a:cs typeface="Times New Roman"/>
                        </a:rPr>
                        <a:t>Te</a:t>
                      </a:r>
                      <a:r>
                        <a:rPr sz="1800" spc="15" baseline="-13888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sz="1800" baseline="-13888" dirty="0">
                          <a:latin typeface="Times New Roman"/>
                          <a:cs typeface="Times New Roman"/>
                        </a:rPr>
                        <a:t>t </a:t>
                      </a:r>
                      <a:r>
                        <a:rPr sz="1800" spc="-7" baseline="-13888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1800" baseline="-13888" dirty="0">
                          <a:latin typeface="Times New Roman"/>
                          <a:cs typeface="Times New Roman"/>
                        </a:rPr>
                        <a:t>ditor	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Da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t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b</a:t>
                      </a:r>
                      <a:r>
                        <a:rPr sz="1200" spc="-5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1200" dirty="0">
                          <a:latin typeface="Times New Roman"/>
                          <a:cs typeface="Times New Roman"/>
                        </a:rPr>
                        <a:t>se  </a:t>
                      </a:r>
                      <a:r>
                        <a:rPr sz="1200" spc="-10" dirty="0">
                          <a:latin typeface="Times New Roman"/>
                          <a:cs typeface="Times New Roman"/>
                        </a:rPr>
                        <a:t>system</a:t>
                      </a: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ct val="100000"/>
                        </a:lnSpc>
                        <a:spcBef>
                          <a:spcPts val="17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System and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Application</a:t>
                      </a:r>
                      <a:r>
                        <a:rPr sz="1800" spc="-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Programs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7747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FF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66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5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9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 gridSpan="3">
                  <a:txBody>
                    <a:bodyPr/>
                    <a:lstStyle/>
                    <a:p>
                      <a:pPr marL="756920">
                        <a:lnSpc>
                          <a:spcPts val="1510"/>
                        </a:lnSpc>
                      </a:pPr>
                      <a:r>
                        <a:rPr sz="1600" spc="-5" dirty="0">
                          <a:latin typeface="Times New Roman"/>
                          <a:cs typeface="Times New Roman"/>
                        </a:rPr>
                        <a:t>Operating</a:t>
                      </a:r>
                      <a:r>
                        <a:rPr sz="160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600" spc="-5" dirty="0">
                          <a:latin typeface="Times New Roman"/>
                          <a:cs typeface="Times New Roman"/>
                        </a:rPr>
                        <a:t>System</a:t>
                      </a: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FF5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505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580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72745" marR="358775" indent="-6350">
                        <a:lnSpc>
                          <a:spcPct val="100000"/>
                        </a:lnSpc>
                        <a:spcBef>
                          <a:spcPts val="75"/>
                        </a:spcBef>
                      </a:pPr>
                      <a:r>
                        <a:rPr sz="1400" dirty="0">
                          <a:latin typeface="Times New Roman"/>
                          <a:cs typeface="Times New Roman"/>
                        </a:rPr>
                        <a:t>Co</a:t>
                      </a:r>
                      <a:r>
                        <a:rPr sz="1400" spc="-25" dirty="0">
                          <a:latin typeface="Times New Roman"/>
                          <a:cs typeface="Times New Roman"/>
                        </a:rPr>
                        <a:t>m</a:t>
                      </a:r>
                      <a:r>
                        <a:rPr sz="1400" spc="10" dirty="0">
                          <a:latin typeface="Times New Roman"/>
                          <a:cs typeface="Times New Roman"/>
                        </a:rPr>
                        <a:t>p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ut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e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r  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H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r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d</a:t>
                      </a:r>
                      <a:r>
                        <a:rPr sz="1400" spc="-5" dirty="0">
                          <a:latin typeface="Times New Roman"/>
                          <a:cs typeface="Times New Roman"/>
                        </a:rPr>
                        <a:t>w</a:t>
                      </a:r>
                      <a:r>
                        <a:rPr sz="1400" spc="-10" dirty="0">
                          <a:latin typeface="Times New Roman"/>
                          <a:cs typeface="Times New Roman"/>
                        </a:rPr>
                        <a:t>a</a:t>
                      </a:r>
                      <a:r>
                        <a:rPr sz="1400" spc="5" dirty="0">
                          <a:latin typeface="Times New Roman"/>
                          <a:cs typeface="Times New Roman"/>
                        </a:rPr>
                        <a:t>r</a:t>
                      </a:r>
                      <a:r>
                        <a:rPr sz="1400" dirty="0">
                          <a:latin typeface="Times New Roman"/>
                          <a:cs typeface="Times New Roman"/>
                        </a:rPr>
                        <a:t>e</a:t>
                      </a: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T="95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FF6600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8865125" y="6883501"/>
            <a:ext cx="17589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7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160972" y="2730493"/>
            <a:ext cx="254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...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6170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Operating </a:t>
            </a:r>
            <a:r>
              <a:rPr dirty="0">
                <a:latin typeface="Arial Black"/>
                <a:cs typeface="Arial Black"/>
              </a:rPr>
              <a:t>System</a:t>
            </a:r>
            <a:r>
              <a:rPr spc="-70" dirty="0">
                <a:latin typeface="Arial Black"/>
                <a:cs typeface="Arial Black"/>
              </a:rPr>
              <a:t> </a:t>
            </a:r>
            <a:r>
              <a:rPr spc="-5" dirty="0">
                <a:latin typeface="Arial Black"/>
                <a:cs typeface="Arial Black"/>
              </a:rPr>
              <a:t>Views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865125" y="6883501"/>
            <a:ext cx="175895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8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093895"/>
            <a:ext cx="7622540" cy="3511550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65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Resource allocator</a:t>
            </a:r>
            <a:endParaRPr sz="2800">
              <a:latin typeface="Tahoma"/>
              <a:cs typeface="Tahoma"/>
            </a:endParaRPr>
          </a:p>
          <a:p>
            <a:pPr marL="1155065" marR="539750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to </a:t>
            </a:r>
            <a:r>
              <a:rPr sz="2000" dirty="0">
                <a:latin typeface="Tahoma"/>
                <a:cs typeface="Tahoma"/>
              </a:rPr>
              <a:t>allocate </a:t>
            </a:r>
            <a:r>
              <a:rPr sz="2000" spc="-5" dirty="0">
                <a:latin typeface="Tahoma"/>
                <a:cs typeface="Tahoma"/>
              </a:rPr>
              <a:t>resources </a:t>
            </a:r>
            <a:r>
              <a:rPr sz="2000" dirty="0">
                <a:latin typeface="Tahoma"/>
                <a:cs typeface="Tahoma"/>
              </a:rPr>
              <a:t>(software and </a:t>
            </a:r>
            <a:r>
              <a:rPr sz="2000" spc="-5" dirty="0">
                <a:latin typeface="Tahoma"/>
                <a:cs typeface="Tahoma"/>
              </a:rPr>
              <a:t>hardware) </a:t>
            </a:r>
            <a:r>
              <a:rPr sz="2000" spc="5" dirty="0">
                <a:latin typeface="Tahoma"/>
                <a:cs typeface="Tahoma"/>
              </a:rPr>
              <a:t>of </a:t>
            </a:r>
            <a:r>
              <a:rPr sz="2000" spc="-5" dirty="0">
                <a:latin typeface="Tahoma"/>
                <a:cs typeface="Tahoma"/>
              </a:rPr>
              <a:t>the  computer </a:t>
            </a:r>
            <a:r>
              <a:rPr sz="2000" dirty="0">
                <a:latin typeface="Tahoma"/>
                <a:cs typeface="Tahoma"/>
              </a:rPr>
              <a:t>system and manage them</a:t>
            </a:r>
            <a:r>
              <a:rPr sz="2000" spc="-12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efficiently.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Control</a:t>
            </a:r>
            <a:r>
              <a:rPr sz="2800" spc="2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program</a:t>
            </a:r>
            <a:endParaRPr sz="2800">
              <a:latin typeface="Tahoma"/>
              <a:cs typeface="Tahoma"/>
            </a:endParaRPr>
          </a:p>
          <a:p>
            <a:pPr marL="1155065" marR="5080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Controls </a:t>
            </a:r>
            <a:r>
              <a:rPr sz="2000" dirty="0">
                <a:latin typeface="Tahoma"/>
                <a:cs typeface="Tahoma"/>
              </a:rPr>
              <a:t>execution </a:t>
            </a:r>
            <a:r>
              <a:rPr sz="2000" spc="5" dirty="0">
                <a:latin typeface="Tahoma"/>
                <a:cs typeface="Tahoma"/>
              </a:rPr>
              <a:t>of </a:t>
            </a:r>
            <a:r>
              <a:rPr sz="2000" spc="-5" dirty="0">
                <a:latin typeface="Tahoma"/>
                <a:cs typeface="Tahoma"/>
              </a:rPr>
              <a:t>user programs and operation </a:t>
            </a:r>
            <a:r>
              <a:rPr sz="2000" spc="5" dirty="0">
                <a:latin typeface="Tahoma"/>
                <a:cs typeface="Tahoma"/>
              </a:rPr>
              <a:t>of </a:t>
            </a:r>
            <a:r>
              <a:rPr sz="2000" spc="-5" dirty="0">
                <a:latin typeface="Tahoma"/>
                <a:cs typeface="Tahoma"/>
              </a:rPr>
              <a:t>I/O  devices.</a:t>
            </a:r>
            <a:endParaRPr sz="20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Kernel</a:t>
            </a:r>
            <a:endParaRPr sz="2800">
              <a:latin typeface="Tahoma"/>
              <a:cs typeface="Tahoma"/>
            </a:endParaRPr>
          </a:p>
          <a:p>
            <a:pPr marL="1155065" marR="66040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The program that </a:t>
            </a:r>
            <a:r>
              <a:rPr sz="2000" dirty="0">
                <a:latin typeface="Tahoma"/>
                <a:cs typeface="Tahoma"/>
              </a:rPr>
              <a:t>executes </a:t>
            </a:r>
            <a:r>
              <a:rPr sz="2000" spc="-5" dirty="0">
                <a:latin typeface="Tahoma"/>
                <a:cs typeface="Tahoma"/>
              </a:rPr>
              <a:t>forever (everything </a:t>
            </a:r>
            <a:r>
              <a:rPr sz="2000" dirty="0">
                <a:latin typeface="Tahoma"/>
                <a:cs typeface="Tahoma"/>
              </a:rPr>
              <a:t>else is </a:t>
            </a:r>
            <a:r>
              <a:rPr sz="2000" spc="-5" dirty="0">
                <a:latin typeface="Tahoma"/>
                <a:cs typeface="Tahoma"/>
              </a:rPr>
              <a:t>an  application with </a:t>
            </a:r>
            <a:r>
              <a:rPr sz="2000" dirty="0">
                <a:latin typeface="Tahoma"/>
                <a:cs typeface="Tahoma"/>
              </a:rPr>
              <a:t>respect </a:t>
            </a:r>
            <a:r>
              <a:rPr sz="2000" spc="-5" dirty="0">
                <a:latin typeface="Tahoma"/>
                <a:cs typeface="Tahoma"/>
              </a:rPr>
              <a:t>to the</a:t>
            </a:r>
            <a:r>
              <a:rPr sz="2000" spc="-1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kernel).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4336" y="1192804"/>
            <a:ext cx="74688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Arial Black"/>
                <a:cs typeface="Arial Black"/>
              </a:rPr>
              <a:t>Goals </a:t>
            </a:r>
            <a:r>
              <a:rPr spc="5" dirty="0">
                <a:latin typeface="Arial Black"/>
                <a:cs typeface="Arial Black"/>
              </a:rPr>
              <a:t>of an </a:t>
            </a:r>
            <a:r>
              <a:rPr spc="-5" dirty="0">
                <a:latin typeface="Arial Black"/>
                <a:cs typeface="Arial Black"/>
              </a:rPr>
              <a:t>Operating</a:t>
            </a:r>
            <a:r>
              <a:rPr spc="-95" dirty="0">
                <a:latin typeface="Arial Black"/>
                <a:cs typeface="Arial Black"/>
              </a:rPr>
              <a:t> </a:t>
            </a:r>
            <a:r>
              <a:rPr dirty="0">
                <a:latin typeface="Arial Black"/>
                <a:cs typeface="Arial Black"/>
              </a:rPr>
              <a:t>System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766035" y="6883501"/>
            <a:ext cx="275590" cy="224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sz="1400" dirty="0">
                <a:solidFill>
                  <a:srgbClr val="5D564D"/>
                </a:solidFill>
                <a:latin typeface="Arial"/>
                <a:cs typeface="Arial"/>
              </a:rPr>
              <a:pPr marL="38100">
                <a:lnSpc>
                  <a:spcPts val="1650"/>
                </a:lnSpc>
              </a:pPr>
              <a:t>9</a:t>
            </a:fld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553" y="2165021"/>
            <a:ext cx="8075295" cy="41033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4965" marR="757555" indent="-342900">
              <a:lnSpc>
                <a:spcPct val="100000"/>
              </a:lnSpc>
              <a:spcBef>
                <a:spcPts val="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Simplify </a:t>
            </a:r>
            <a:r>
              <a:rPr sz="2800" spc="-5" dirty="0">
                <a:latin typeface="Tahoma"/>
                <a:cs typeface="Tahoma"/>
              </a:rPr>
              <a:t>the execution </a:t>
            </a:r>
            <a:r>
              <a:rPr sz="2800" spc="-10" dirty="0">
                <a:latin typeface="Tahoma"/>
                <a:cs typeface="Tahoma"/>
              </a:rPr>
              <a:t>of </a:t>
            </a:r>
            <a:r>
              <a:rPr sz="2800" spc="-5" dirty="0">
                <a:latin typeface="Tahoma"/>
                <a:cs typeface="Tahoma"/>
              </a:rPr>
              <a:t>user programs </a:t>
            </a:r>
            <a:r>
              <a:rPr sz="2800" dirty="0">
                <a:latin typeface="Tahoma"/>
                <a:cs typeface="Tahoma"/>
              </a:rPr>
              <a:t>and  </a:t>
            </a:r>
            <a:r>
              <a:rPr sz="2800" spc="-5" dirty="0">
                <a:latin typeface="Tahoma"/>
                <a:cs typeface="Tahoma"/>
              </a:rPr>
              <a:t>make </a:t>
            </a:r>
            <a:r>
              <a:rPr sz="2800" spc="-10" dirty="0">
                <a:latin typeface="Tahoma"/>
                <a:cs typeface="Tahoma"/>
              </a:rPr>
              <a:t>solving </a:t>
            </a:r>
            <a:r>
              <a:rPr sz="2800" spc="-5" dirty="0">
                <a:latin typeface="Tahoma"/>
                <a:cs typeface="Tahoma"/>
              </a:rPr>
              <a:t>user problems</a:t>
            </a:r>
            <a:r>
              <a:rPr sz="2800" spc="10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easier.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Use </a:t>
            </a:r>
            <a:r>
              <a:rPr sz="2800" dirty="0">
                <a:latin typeface="Tahoma"/>
                <a:cs typeface="Tahoma"/>
              </a:rPr>
              <a:t>computer </a:t>
            </a:r>
            <a:r>
              <a:rPr sz="2800" spc="-5" dirty="0">
                <a:latin typeface="Tahoma"/>
                <a:cs typeface="Tahoma"/>
              </a:rPr>
              <a:t>hardware</a:t>
            </a:r>
            <a:r>
              <a:rPr sz="2800" spc="4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efficiently.</a:t>
            </a:r>
            <a:endParaRPr sz="2800">
              <a:latin typeface="Tahoma"/>
              <a:cs typeface="Tahoma"/>
            </a:endParaRPr>
          </a:p>
          <a:p>
            <a:pPr marL="756285" lvl="1" indent="-287655">
              <a:lnSpc>
                <a:spcPct val="100000"/>
              </a:lnSpc>
              <a:spcBef>
                <a:spcPts val="509"/>
              </a:spcBef>
              <a:buClr>
                <a:srgbClr val="FFCC00"/>
              </a:buClr>
              <a:buFont typeface="Arial"/>
              <a:buChar char="●"/>
              <a:tabLst>
                <a:tab pos="756920" algn="l"/>
              </a:tabLst>
            </a:pPr>
            <a:r>
              <a:rPr sz="2400" spc="-5" dirty="0">
                <a:latin typeface="Tahoma"/>
                <a:cs typeface="Tahoma"/>
              </a:rPr>
              <a:t>Allow sharing </a:t>
            </a:r>
            <a:r>
              <a:rPr sz="2400" spc="5" dirty="0">
                <a:latin typeface="Tahoma"/>
                <a:cs typeface="Tahoma"/>
              </a:rPr>
              <a:t>of </a:t>
            </a:r>
            <a:r>
              <a:rPr sz="2400" dirty="0">
                <a:latin typeface="Tahoma"/>
                <a:cs typeface="Tahoma"/>
              </a:rPr>
              <a:t>hardware and </a:t>
            </a:r>
            <a:r>
              <a:rPr sz="2400" spc="-5" dirty="0">
                <a:latin typeface="Tahoma"/>
                <a:cs typeface="Tahoma"/>
              </a:rPr>
              <a:t>software</a:t>
            </a:r>
            <a:r>
              <a:rPr sz="2400" spc="-70" dirty="0">
                <a:latin typeface="Tahoma"/>
                <a:cs typeface="Tahoma"/>
              </a:rPr>
              <a:t> </a:t>
            </a:r>
            <a:r>
              <a:rPr sz="2400" spc="-5" dirty="0">
                <a:latin typeface="Tahoma"/>
                <a:cs typeface="Tahoma"/>
              </a:rPr>
              <a:t>resources.</a:t>
            </a:r>
            <a:endParaRPr sz="24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595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Make </a:t>
            </a:r>
            <a:r>
              <a:rPr sz="2800" spc="-5" dirty="0">
                <a:latin typeface="Tahoma"/>
                <a:cs typeface="Tahoma"/>
              </a:rPr>
              <a:t>application </a:t>
            </a:r>
            <a:r>
              <a:rPr sz="2800" spc="-5">
                <a:latin typeface="Tahoma"/>
                <a:cs typeface="Tahoma"/>
              </a:rPr>
              <a:t>software portable.</a:t>
            </a:r>
            <a:endParaRPr sz="2800">
              <a:latin typeface="Tahoma"/>
              <a:cs typeface="Tahoma"/>
            </a:endParaRPr>
          </a:p>
          <a:p>
            <a:pPr marL="354965" marR="143510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10" dirty="0">
                <a:latin typeface="Tahoma"/>
                <a:cs typeface="Tahoma"/>
              </a:rPr>
              <a:t>Provide isolation, </a:t>
            </a:r>
            <a:r>
              <a:rPr sz="2800" spc="-5" dirty="0">
                <a:latin typeface="Tahoma"/>
                <a:cs typeface="Tahoma"/>
              </a:rPr>
              <a:t>security </a:t>
            </a:r>
            <a:r>
              <a:rPr sz="2800" spc="-10" dirty="0">
                <a:latin typeface="Tahoma"/>
                <a:cs typeface="Tahoma"/>
              </a:rPr>
              <a:t>and </a:t>
            </a:r>
            <a:r>
              <a:rPr sz="2800" spc="-5" dirty="0">
                <a:latin typeface="Tahoma"/>
                <a:cs typeface="Tahoma"/>
              </a:rPr>
              <a:t>protection </a:t>
            </a:r>
            <a:r>
              <a:rPr sz="2800" spc="-10" dirty="0">
                <a:latin typeface="Tahoma"/>
                <a:cs typeface="Tahoma"/>
              </a:rPr>
              <a:t>among  </a:t>
            </a:r>
            <a:r>
              <a:rPr sz="2800" spc="-5" dirty="0">
                <a:latin typeface="Tahoma"/>
                <a:cs typeface="Tahoma"/>
              </a:rPr>
              <a:t>user</a:t>
            </a:r>
            <a:r>
              <a:rPr sz="2800" spc="1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programs.</a:t>
            </a:r>
            <a:endParaRPr sz="2800">
              <a:latin typeface="Tahoma"/>
              <a:cs typeface="Tahoma"/>
            </a:endParaRPr>
          </a:p>
          <a:p>
            <a:pPr marL="354965" indent="-342900">
              <a:lnSpc>
                <a:spcPct val="100000"/>
              </a:lnSpc>
              <a:spcBef>
                <a:spcPts val="600"/>
              </a:spcBef>
              <a:buClr>
                <a:srgbClr val="FFCC00"/>
              </a:buClr>
              <a:buFont typeface="Arial"/>
              <a:buChar char="●"/>
              <a:tabLst>
                <a:tab pos="355600" algn="l"/>
              </a:tabLst>
            </a:pPr>
            <a:r>
              <a:rPr sz="2800" spc="-5" dirty="0">
                <a:latin typeface="Tahoma"/>
                <a:cs typeface="Tahoma"/>
              </a:rPr>
              <a:t>Improve overall </a:t>
            </a:r>
            <a:r>
              <a:rPr sz="2800" dirty="0">
                <a:latin typeface="Tahoma"/>
                <a:cs typeface="Tahoma"/>
              </a:rPr>
              <a:t>system</a:t>
            </a:r>
            <a:r>
              <a:rPr sz="2800" spc="4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reliability</a:t>
            </a:r>
            <a:endParaRPr sz="2800">
              <a:latin typeface="Tahoma"/>
              <a:cs typeface="Tahoma"/>
            </a:endParaRPr>
          </a:p>
          <a:p>
            <a:pPr marL="1155065" lvl="1" indent="-229235">
              <a:lnSpc>
                <a:spcPct val="100000"/>
              </a:lnSpc>
              <a:spcBef>
                <a:spcPts val="405"/>
              </a:spcBef>
              <a:buClr>
                <a:srgbClr val="FFCC00"/>
              </a:buClr>
              <a:buFont typeface="Arial"/>
              <a:buChar char="●"/>
              <a:tabLst>
                <a:tab pos="1155700" algn="l"/>
              </a:tabLst>
            </a:pPr>
            <a:r>
              <a:rPr sz="2000" spc="-5" dirty="0">
                <a:latin typeface="Tahoma"/>
                <a:cs typeface="Tahoma"/>
              </a:rPr>
              <a:t>error confinement, fault </a:t>
            </a:r>
            <a:r>
              <a:rPr sz="2000" dirty="0">
                <a:latin typeface="Tahoma"/>
                <a:cs typeface="Tahoma"/>
              </a:rPr>
              <a:t>tolerance,</a:t>
            </a:r>
            <a:r>
              <a:rPr sz="2000" spc="-40" dirty="0">
                <a:latin typeface="Tahoma"/>
                <a:cs typeface="Tahoma"/>
              </a:rPr>
              <a:t> </a:t>
            </a:r>
            <a:r>
              <a:rPr sz="2000" spc="-5" dirty="0">
                <a:latin typeface="Tahoma"/>
                <a:cs typeface="Tahoma"/>
              </a:rPr>
              <a:t>reconfiguration.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2291</Words>
  <Application>Microsoft Office PowerPoint</Application>
  <PresentationFormat>Custom</PresentationFormat>
  <Paragraphs>382</Paragraphs>
  <Slides>46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Arial Black</vt:lpstr>
      <vt:lpstr>Calibri</vt:lpstr>
      <vt:lpstr>Tahoma</vt:lpstr>
      <vt:lpstr>Times New Roman</vt:lpstr>
      <vt:lpstr>Office Theme</vt:lpstr>
      <vt:lpstr>15B11CI412 Operating Systems &amp; System  Programming</vt:lpstr>
      <vt:lpstr>COURSE OUTCOMES</vt:lpstr>
      <vt:lpstr>Recommended Reading material</vt:lpstr>
      <vt:lpstr>Introduction</vt:lpstr>
      <vt:lpstr>What is an Operating System?</vt:lpstr>
      <vt:lpstr>Computer System  Components</vt:lpstr>
      <vt:lpstr>Abstract View of System</vt:lpstr>
      <vt:lpstr>Operating System Views</vt:lpstr>
      <vt:lpstr>Goals of an Operating System</vt:lpstr>
      <vt:lpstr>Why should I study Operating  Systems?</vt:lpstr>
      <vt:lpstr>Computer System Architecture  (traditional)</vt:lpstr>
      <vt:lpstr>Systems Today</vt:lpstr>
      <vt:lpstr>Operating System Spectrum</vt:lpstr>
      <vt:lpstr>Early Systems - Bare Machine  (1950s)</vt:lpstr>
      <vt:lpstr>Simple Batch Systems  (1960’s)</vt:lpstr>
      <vt:lpstr>Supervisor/Operator Control</vt:lpstr>
      <vt:lpstr>Batch Systems - Issues</vt:lpstr>
      <vt:lpstr>Speeding up I/O</vt:lpstr>
      <vt:lpstr>Batch Systems - I/O  completion</vt:lpstr>
      <vt:lpstr>Multiprogramming</vt:lpstr>
      <vt:lpstr>Timesharing</vt:lpstr>
      <vt:lpstr>Timesharing (cont.)</vt:lpstr>
      <vt:lpstr>Personal Computing Systems</vt:lpstr>
      <vt:lpstr>Parallel Systems</vt:lpstr>
      <vt:lpstr>Parallel Computing Systems</vt:lpstr>
      <vt:lpstr>Distributed Systems</vt:lpstr>
      <vt:lpstr>Real-time systems</vt:lpstr>
      <vt:lpstr>Storage Structure</vt:lpstr>
      <vt:lpstr>Storage Hierarchy</vt:lpstr>
      <vt:lpstr>Storage Device Hierarchy</vt:lpstr>
      <vt:lpstr>System Calls</vt:lpstr>
      <vt:lpstr>System Calls</vt:lpstr>
      <vt:lpstr>OS Task: Process Management</vt:lpstr>
      <vt:lpstr>OS Task: Memory Management</vt:lpstr>
      <vt:lpstr>OS Task: Secondary Storage and I/O  Management</vt:lpstr>
      <vt:lpstr>OS Task: File System Management</vt:lpstr>
      <vt:lpstr>OS Task: Protection and Security</vt:lpstr>
      <vt:lpstr>Operating Systems: How are they  organized?</vt:lpstr>
      <vt:lpstr>OS Structure - Simple Approach</vt:lpstr>
      <vt:lpstr>Original UNIX System Structure</vt:lpstr>
      <vt:lpstr>Layered OS Structure</vt:lpstr>
      <vt:lpstr>Monolithic vs. Microkernel OS</vt:lpstr>
      <vt:lpstr>A microkernel OS</vt:lpstr>
      <vt:lpstr>Virtual Machines</vt:lpstr>
      <vt:lpstr>Virtual Machines</vt:lpstr>
      <vt:lpstr>Virtual Machines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Week 1</dc:title>
  <dc:creator>Shilpa</dc:creator>
  <cp:lastModifiedBy>ASHISH MISHRA</cp:lastModifiedBy>
  <cp:revision>7</cp:revision>
  <cp:lastPrinted>2021-08-28T16:32:02Z</cp:lastPrinted>
  <dcterms:created xsi:type="dcterms:W3CDTF">2021-08-28T11:20:33Z</dcterms:created>
  <dcterms:modified xsi:type="dcterms:W3CDTF">2022-08-02T10:14:21Z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2020-08-19T00:00:00Z</vt:filetime>
  </property>
  <property fmtid="{D5CDD505-2E9C-101B-9397-08002B2CF9AE}" pid="3" name="LastSaved">
    <vt:filetime>2021-08-28T00:00:00Z</vt:filetime>
  </property>
</Properties>
</file>